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1"/>
  </p:notesMasterIdLst>
  <p:sldIdLst>
    <p:sldId id="256" r:id="rId2"/>
    <p:sldId id="270" r:id="rId3"/>
    <p:sldId id="272" r:id="rId4"/>
    <p:sldId id="271" r:id="rId5"/>
    <p:sldId id="273" r:id="rId6"/>
    <p:sldId id="269" r:id="rId7"/>
    <p:sldId id="268" r:id="rId8"/>
    <p:sldId id="267" r:id="rId9"/>
    <p:sldId id="266" r:id="rId10"/>
    <p:sldId id="265" r:id="rId11"/>
    <p:sldId id="264" r:id="rId12"/>
    <p:sldId id="304" r:id="rId13"/>
    <p:sldId id="263" r:id="rId14"/>
    <p:sldId id="262" r:id="rId15"/>
    <p:sldId id="260" r:id="rId16"/>
    <p:sldId id="257" r:id="rId17"/>
    <p:sldId id="259" r:id="rId18"/>
    <p:sldId id="258" r:id="rId19"/>
    <p:sldId id="276" r:id="rId20"/>
    <p:sldId id="275" r:id="rId21"/>
    <p:sldId id="274" r:id="rId22"/>
    <p:sldId id="277" r:id="rId23"/>
    <p:sldId id="280" r:id="rId24"/>
    <p:sldId id="278" r:id="rId25"/>
    <p:sldId id="281" r:id="rId26"/>
    <p:sldId id="282" r:id="rId27"/>
    <p:sldId id="283" r:id="rId28"/>
    <p:sldId id="284" r:id="rId29"/>
    <p:sldId id="286" r:id="rId30"/>
    <p:sldId id="285" r:id="rId31"/>
    <p:sldId id="287" r:id="rId32"/>
    <p:sldId id="290" r:id="rId33"/>
    <p:sldId id="289" r:id="rId34"/>
    <p:sldId id="288" r:id="rId35"/>
    <p:sldId id="291" r:id="rId36"/>
    <p:sldId id="292" r:id="rId37"/>
    <p:sldId id="293" r:id="rId38"/>
    <p:sldId id="294" r:id="rId39"/>
    <p:sldId id="295" r:id="rId40"/>
    <p:sldId id="296" r:id="rId41"/>
    <p:sldId id="299" r:id="rId42"/>
    <p:sldId id="298" r:id="rId43"/>
    <p:sldId id="297" r:id="rId44"/>
    <p:sldId id="300" r:id="rId45"/>
    <p:sldId id="303" r:id="rId46"/>
    <p:sldId id="302" r:id="rId47"/>
    <p:sldId id="301" r:id="rId48"/>
    <p:sldId id="306" r:id="rId49"/>
    <p:sldId id="305" r:id="rId5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Full" cryptAlgorithmClass="hash" cryptAlgorithmType="typeAny" cryptAlgorithmSid="4" spinCount="100000" saltData="tUJ3di8Pt1/CLnCcwwfC0w==" hashData="VnW1vxy2TD0McyduZ3uqXJFrHVY=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47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60.wmf"/><Relationship Id="rId1" Type="http://schemas.openxmlformats.org/officeDocument/2006/relationships/image" Target="../media/image59.w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2.wmf"/><Relationship Id="rId1" Type="http://schemas.openxmlformats.org/officeDocument/2006/relationships/image" Target="../media/image54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66.wmf"/><Relationship Id="rId2" Type="http://schemas.openxmlformats.org/officeDocument/2006/relationships/image" Target="../media/image50.wmf"/><Relationship Id="rId1" Type="http://schemas.openxmlformats.org/officeDocument/2006/relationships/image" Target="../media/image49.wmf"/><Relationship Id="rId4" Type="http://schemas.openxmlformats.org/officeDocument/2006/relationships/image" Target="../media/image67.w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71.wmf"/><Relationship Id="rId1" Type="http://schemas.openxmlformats.org/officeDocument/2006/relationships/image" Target="../media/image70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7.w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9.w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8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83.w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5.w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7.w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9.w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1.w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4.w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6.w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8.w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0.w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0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8.wmf"/><Relationship Id="rId1" Type="http://schemas.openxmlformats.org/officeDocument/2006/relationships/image" Target="../media/image27.w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4.w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6.w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7.w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8.w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0.w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2.wmf"/></Relationships>
</file>

<file path=ppt/drawings/_rels/vmlDrawing3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wmf"/><Relationship Id="rId2" Type="http://schemas.openxmlformats.org/officeDocument/2006/relationships/image" Target="../media/image118.wmf"/><Relationship Id="rId1" Type="http://schemas.openxmlformats.org/officeDocument/2006/relationships/image" Target="../media/image117.wmf"/><Relationship Id="rId4" Type="http://schemas.openxmlformats.org/officeDocument/2006/relationships/image" Target="../media/image120.wmf"/></Relationships>
</file>

<file path=ppt/drawings/_rels/vmlDrawing3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wmf"/><Relationship Id="rId2" Type="http://schemas.openxmlformats.org/officeDocument/2006/relationships/image" Target="../media/image124.wmf"/><Relationship Id="rId1" Type="http://schemas.openxmlformats.org/officeDocument/2006/relationships/image" Target="../media/image123.wmf"/><Relationship Id="rId4" Type="http://schemas.openxmlformats.org/officeDocument/2006/relationships/image" Target="../media/image126.wmf"/></Relationships>
</file>

<file path=ppt/drawings/_rels/vmlDrawing3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wmf"/><Relationship Id="rId2" Type="http://schemas.openxmlformats.org/officeDocument/2006/relationships/image" Target="../media/image130.wmf"/><Relationship Id="rId1" Type="http://schemas.openxmlformats.org/officeDocument/2006/relationships/image" Target="../media/image129.wmf"/><Relationship Id="rId4" Type="http://schemas.openxmlformats.org/officeDocument/2006/relationships/image" Target="../media/image132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31.wmf"/><Relationship Id="rId1" Type="http://schemas.openxmlformats.org/officeDocument/2006/relationships/image" Target="../media/image30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44.wmf"/><Relationship Id="rId1" Type="http://schemas.openxmlformats.org/officeDocument/2006/relationships/image" Target="../media/image43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50.wmf"/><Relationship Id="rId1" Type="http://schemas.openxmlformats.org/officeDocument/2006/relationships/image" Target="../media/image49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53.wmf"/><Relationship Id="rId1" Type="http://schemas.openxmlformats.org/officeDocument/2006/relationships/image" Target="../media/image52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56.wmf"/><Relationship Id="rId2" Type="http://schemas.openxmlformats.org/officeDocument/2006/relationships/image" Target="../media/image55.wmf"/><Relationship Id="rId1" Type="http://schemas.openxmlformats.org/officeDocument/2006/relationships/image" Target="../media/image5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AA692D-0564-42F2-95A5-27EC8DF14807}" type="datetimeFigureOut">
              <a:rPr lang="tr-TR" smtClean="0"/>
              <a:t>06.05.2012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9720C4-4E3B-4E9B-A882-0F79FCC7C1D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777264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CB08E-5874-4FE3-97DC-2D7117D195AC}" type="datetime1">
              <a:rPr lang="tr-TR" smtClean="0"/>
              <a:t>06.05.2012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60D27-1CE8-45AB-AF3E-61D3A796A26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129933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A50A8B-58FA-44E2-B0C6-A9F3B1C80F35}" type="datetime1">
              <a:rPr lang="tr-TR" smtClean="0"/>
              <a:t>06.05.2012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60D27-1CE8-45AB-AF3E-61D3A796A26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510823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0A11D-3E85-4F9F-9406-AEC38099066A}" type="datetime1">
              <a:rPr lang="tr-TR" smtClean="0"/>
              <a:t>06.05.2012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60D27-1CE8-45AB-AF3E-61D3A796A26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86655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4C907-1D73-407F-9C19-7CBBA66E600E}" type="datetime1">
              <a:rPr lang="tr-TR" smtClean="0"/>
              <a:t>06.05.2012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60D27-1CE8-45AB-AF3E-61D3A796A26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224470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85AB3-C507-4020-8CC5-BA5A605EAF9D}" type="datetime1">
              <a:rPr lang="tr-TR" smtClean="0"/>
              <a:t>06.05.2012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60D27-1CE8-45AB-AF3E-61D3A796A26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335606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BD806-CF9C-4525-9B01-BF1D66302777}" type="datetime1">
              <a:rPr lang="tr-TR" smtClean="0"/>
              <a:t>06.05.2012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60D27-1CE8-45AB-AF3E-61D3A796A26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475965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316C9-1891-4486-948B-E716A61DA2D5}" type="datetime1">
              <a:rPr lang="tr-TR" smtClean="0"/>
              <a:t>06.05.2012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60D27-1CE8-45AB-AF3E-61D3A796A26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098106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C6B23-05F9-4897-AFE3-1DB0C275B775}" type="datetime1">
              <a:rPr lang="tr-TR" smtClean="0"/>
              <a:t>06.05.2012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60D27-1CE8-45AB-AF3E-61D3A796A26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46752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6C46B-E3CE-43F6-9FDC-5A85211CAF0F}" type="datetime1">
              <a:rPr lang="tr-TR" smtClean="0"/>
              <a:t>06.05.2012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60D27-1CE8-45AB-AF3E-61D3A796A26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259071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66A89-EE58-413E-B249-4572409C9510}" type="datetime1">
              <a:rPr lang="tr-TR" smtClean="0"/>
              <a:t>06.05.2012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60D27-1CE8-45AB-AF3E-61D3A796A26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42050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0E8B0-B749-4AD8-BDAC-536420234879}" type="datetime1">
              <a:rPr lang="tr-TR" smtClean="0"/>
              <a:t>06.05.2012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60D27-1CE8-45AB-AF3E-61D3A796A26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963615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8AF270-67B4-42D0-B38F-BD6A957E5C52}" type="datetime1">
              <a:rPr lang="tr-TR" smtClean="0"/>
              <a:t>06.05.2012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060D27-1CE8-45AB-AF3E-61D3A796A26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441909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7" Type="http://schemas.openxmlformats.org/officeDocument/2006/relationships/image" Target="../media/image29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8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27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7" Type="http://schemas.openxmlformats.org/officeDocument/2006/relationships/image" Target="../media/image29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31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30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7" Type="http://schemas.openxmlformats.org/officeDocument/2006/relationships/image" Target="../media/image44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8.bin"/><Relationship Id="rId5" Type="http://schemas.openxmlformats.org/officeDocument/2006/relationships/image" Target="../media/image43.wmf"/><Relationship Id="rId4" Type="http://schemas.openxmlformats.org/officeDocument/2006/relationships/oleObject" Target="../embeddings/oleObject7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48.png"/><Relationship Id="rId5" Type="http://schemas.openxmlformats.org/officeDocument/2006/relationships/image" Target="../media/image46.wmf"/><Relationship Id="rId4" Type="http://schemas.openxmlformats.org/officeDocument/2006/relationships/oleObject" Target="../embeddings/oleObject9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7" Type="http://schemas.openxmlformats.org/officeDocument/2006/relationships/image" Target="../media/image51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50.wmf"/><Relationship Id="rId5" Type="http://schemas.openxmlformats.org/officeDocument/2006/relationships/oleObject" Target="../embeddings/oleObject11.bin"/><Relationship Id="rId4" Type="http://schemas.openxmlformats.org/officeDocument/2006/relationships/image" Target="../media/image49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7" Type="http://schemas.openxmlformats.org/officeDocument/2006/relationships/image" Target="../media/image53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13.bin"/><Relationship Id="rId5" Type="http://schemas.openxmlformats.org/officeDocument/2006/relationships/image" Target="../media/image52.wmf"/><Relationship Id="rId4" Type="http://schemas.openxmlformats.org/officeDocument/2006/relationships/oleObject" Target="../embeddings/oleObject12.bin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wmf"/><Relationship Id="rId3" Type="http://schemas.openxmlformats.org/officeDocument/2006/relationships/image" Target="../media/image57.png"/><Relationship Id="rId7" Type="http://schemas.openxmlformats.org/officeDocument/2006/relationships/oleObject" Target="../embeddings/oleObject15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54.wmf"/><Relationship Id="rId5" Type="http://schemas.openxmlformats.org/officeDocument/2006/relationships/oleObject" Target="../embeddings/oleObject14.bin"/><Relationship Id="rId10" Type="http://schemas.openxmlformats.org/officeDocument/2006/relationships/image" Target="../media/image56.wmf"/><Relationship Id="rId4" Type="http://schemas.openxmlformats.org/officeDocument/2006/relationships/image" Target="../media/image58.png"/><Relationship Id="rId9" Type="http://schemas.openxmlformats.org/officeDocument/2006/relationships/oleObject" Target="../embeddings/oleObject16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7" Type="http://schemas.openxmlformats.org/officeDocument/2006/relationships/image" Target="../media/image60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18.bin"/><Relationship Id="rId5" Type="http://schemas.openxmlformats.org/officeDocument/2006/relationships/image" Target="../media/image59.wmf"/><Relationship Id="rId4" Type="http://schemas.openxmlformats.org/officeDocument/2006/relationships/oleObject" Target="../embeddings/oleObject17.bin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7" Type="http://schemas.openxmlformats.org/officeDocument/2006/relationships/image" Target="../media/image62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20.bin"/><Relationship Id="rId5" Type="http://schemas.openxmlformats.org/officeDocument/2006/relationships/image" Target="../media/image54.wmf"/><Relationship Id="rId4" Type="http://schemas.openxmlformats.org/officeDocument/2006/relationships/oleObject" Target="../embeddings/oleObject19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5" Type="http://schemas.openxmlformats.org/officeDocument/2006/relationships/image" Target="../media/image64.wmf"/><Relationship Id="rId4" Type="http://schemas.openxmlformats.org/officeDocument/2006/relationships/oleObject" Target="../embeddings/oleObject21.bin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3" Type="http://schemas.openxmlformats.org/officeDocument/2006/relationships/image" Target="../media/image68.png"/><Relationship Id="rId7" Type="http://schemas.openxmlformats.org/officeDocument/2006/relationships/image" Target="../media/image50.wmf"/><Relationship Id="rId12" Type="http://schemas.openxmlformats.org/officeDocument/2006/relationships/image" Target="../media/image67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23.bin"/><Relationship Id="rId11" Type="http://schemas.openxmlformats.org/officeDocument/2006/relationships/oleObject" Target="../embeddings/oleObject25.bin"/><Relationship Id="rId5" Type="http://schemas.openxmlformats.org/officeDocument/2006/relationships/image" Target="../media/image49.wmf"/><Relationship Id="rId10" Type="http://schemas.openxmlformats.org/officeDocument/2006/relationships/image" Target="../media/image66.wmf"/><Relationship Id="rId4" Type="http://schemas.openxmlformats.org/officeDocument/2006/relationships/oleObject" Target="../embeddings/oleObject22.bin"/><Relationship Id="rId9" Type="http://schemas.openxmlformats.org/officeDocument/2006/relationships/oleObject" Target="../embeddings/oleObject24.bin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7" Type="http://schemas.openxmlformats.org/officeDocument/2006/relationships/image" Target="../media/image71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27.bin"/><Relationship Id="rId5" Type="http://schemas.openxmlformats.org/officeDocument/2006/relationships/image" Target="../media/image70.wmf"/><Relationship Id="rId4" Type="http://schemas.openxmlformats.org/officeDocument/2006/relationships/oleObject" Target="../embeddings/oleObject26.bin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5" Type="http://schemas.openxmlformats.org/officeDocument/2006/relationships/image" Target="../media/image73.wmf"/><Relationship Id="rId4" Type="http://schemas.openxmlformats.org/officeDocument/2006/relationships/oleObject" Target="../embeddings/oleObject28.bin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5" Type="http://schemas.openxmlformats.org/officeDocument/2006/relationships/image" Target="../media/image75.wmf"/><Relationship Id="rId4" Type="http://schemas.openxmlformats.org/officeDocument/2006/relationships/oleObject" Target="../embeddings/oleObject29.bin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5" Type="http://schemas.openxmlformats.org/officeDocument/2006/relationships/image" Target="../media/image77.wmf"/><Relationship Id="rId4" Type="http://schemas.openxmlformats.org/officeDocument/2006/relationships/oleObject" Target="../embeddings/oleObject30.bin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5" Type="http://schemas.openxmlformats.org/officeDocument/2006/relationships/image" Target="../media/image79.wmf"/><Relationship Id="rId4" Type="http://schemas.openxmlformats.org/officeDocument/2006/relationships/oleObject" Target="../embeddings/oleObject31.bin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5" Type="http://schemas.openxmlformats.org/officeDocument/2006/relationships/image" Target="../media/image81.wmf"/><Relationship Id="rId4" Type="http://schemas.openxmlformats.org/officeDocument/2006/relationships/oleObject" Target="../embeddings/oleObject32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5" Type="http://schemas.openxmlformats.org/officeDocument/2006/relationships/image" Target="../media/image83.wmf"/><Relationship Id="rId4" Type="http://schemas.openxmlformats.org/officeDocument/2006/relationships/oleObject" Target="../embeddings/oleObject33.bin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Relationship Id="rId5" Type="http://schemas.openxmlformats.org/officeDocument/2006/relationships/image" Target="../media/image85.wmf"/><Relationship Id="rId4" Type="http://schemas.openxmlformats.org/officeDocument/2006/relationships/oleObject" Target="../embeddings/oleObject34.bin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2.vml"/><Relationship Id="rId5" Type="http://schemas.openxmlformats.org/officeDocument/2006/relationships/image" Target="../media/image87.wmf"/><Relationship Id="rId4" Type="http://schemas.openxmlformats.org/officeDocument/2006/relationships/oleObject" Target="../embeddings/oleObject35.bin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3.vml"/><Relationship Id="rId5" Type="http://schemas.openxmlformats.org/officeDocument/2006/relationships/image" Target="../media/image89.wmf"/><Relationship Id="rId4" Type="http://schemas.openxmlformats.org/officeDocument/2006/relationships/oleObject" Target="../embeddings/oleObject36.bin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4.vml"/><Relationship Id="rId6" Type="http://schemas.openxmlformats.org/officeDocument/2006/relationships/image" Target="../media/image91.wmf"/><Relationship Id="rId5" Type="http://schemas.openxmlformats.org/officeDocument/2006/relationships/oleObject" Target="../embeddings/oleObject37.bin"/><Relationship Id="rId4" Type="http://schemas.openxmlformats.org/officeDocument/2006/relationships/image" Target="../media/image9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5.vml"/><Relationship Id="rId5" Type="http://schemas.openxmlformats.org/officeDocument/2006/relationships/image" Target="../media/image94.wmf"/><Relationship Id="rId4" Type="http://schemas.openxmlformats.org/officeDocument/2006/relationships/oleObject" Target="../embeddings/oleObject38.bin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6.vml"/><Relationship Id="rId5" Type="http://schemas.openxmlformats.org/officeDocument/2006/relationships/image" Target="../media/image96.wmf"/><Relationship Id="rId4" Type="http://schemas.openxmlformats.org/officeDocument/2006/relationships/oleObject" Target="../embeddings/oleObject39.bin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7.vml"/><Relationship Id="rId5" Type="http://schemas.openxmlformats.org/officeDocument/2006/relationships/image" Target="../media/image98.wmf"/><Relationship Id="rId4" Type="http://schemas.openxmlformats.org/officeDocument/2006/relationships/oleObject" Target="../embeddings/oleObject40.bin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8.vml"/><Relationship Id="rId6" Type="http://schemas.openxmlformats.org/officeDocument/2006/relationships/image" Target="../media/image100.wmf"/><Relationship Id="rId5" Type="http://schemas.openxmlformats.org/officeDocument/2006/relationships/oleObject" Target="../embeddings/oleObject41.bin"/><Relationship Id="rId4" Type="http://schemas.openxmlformats.org/officeDocument/2006/relationships/image" Target="../media/image102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9.vml"/><Relationship Id="rId6" Type="http://schemas.openxmlformats.org/officeDocument/2006/relationships/image" Target="../media/image100.wmf"/><Relationship Id="rId5" Type="http://schemas.openxmlformats.org/officeDocument/2006/relationships/oleObject" Target="../embeddings/oleObject42.bin"/><Relationship Id="rId4" Type="http://schemas.openxmlformats.org/officeDocument/2006/relationships/image" Target="../media/image10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0.vml"/><Relationship Id="rId5" Type="http://schemas.openxmlformats.org/officeDocument/2006/relationships/image" Target="../media/image104.wmf"/><Relationship Id="rId4" Type="http://schemas.openxmlformats.org/officeDocument/2006/relationships/oleObject" Target="../embeddings/oleObject43.bin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1.vml"/><Relationship Id="rId5" Type="http://schemas.openxmlformats.org/officeDocument/2006/relationships/image" Target="../media/image106.wmf"/><Relationship Id="rId4" Type="http://schemas.openxmlformats.org/officeDocument/2006/relationships/oleObject" Target="../embeddings/oleObject44.bin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2.vml"/><Relationship Id="rId5" Type="http://schemas.openxmlformats.org/officeDocument/2006/relationships/image" Target="../media/image107.wmf"/><Relationship Id="rId4" Type="http://schemas.openxmlformats.org/officeDocument/2006/relationships/oleObject" Target="../embeddings/oleObject45.bin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3.vml"/><Relationship Id="rId5" Type="http://schemas.openxmlformats.org/officeDocument/2006/relationships/image" Target="../media/image109.png"/><Relationship Id="rId4" Type="http://schemas.openxmlformats.org/officeDocument/2006/relationships/image" Target="../media/image108.wm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4.vml"/><Relationship Id="rId5" Type="http://schemas.openxmlformats.org/officeDocument/2006/relationships/image" Target="../media/image110.wmf"/><Relationship Id="rId4" Type="http://schemas.openxmlformats.org/officeDocument/2006/relationships/oleObject" Target="../embeddings/oleObject47.bin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6.png"/><Relationship Id="rId3" Type="http://schemas.openxmlformats.org/officeDocument/2006/relationships/image" Target="../media/image113.png"/><Relationship Id="rId7" Type="http://schemas.openxmlformats.org/officeDocument/2006/relationships/image" Target="../media/image115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5.vml"/><Relationship Id="rId6" Type="http://schemas.openxmlformats.org/officeDocument/2006/relationships/image" Target="../media/image114.png"/><Relationship Id="rId5" Type="http://schemas.openxmlformats.org/officeDocument/2006/relationships/image" Target="../media/image112.wmf"/><Relationship Id="rId4" Type="http://schemas.openxmlformats.org/officeDocument/2006/relationships/oleObject" Target="../embeddings/oleObject48.bin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2.png"/><Relationship Id="rId3" Type="http://schemas.openxmlformats.org/officeDocument/2006/relationships/image" Target="../media/image121.png"/><Relationship Id="rId7" Type="http://schemas.openxmlformats.org/officeDocument/2006/relationships/image" Target="../media/image118.wmf"/><Relationship Id="rId12" Type="http://schemas.openxmlformats.org/officeDocument/2006/relationships/image" Target="../media/image120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6.vml"/><Relationship Id="rId6" Type="http://schemas.openxmlformats.org/officeDocument/2006/relationships/oleObject" Target="../embeddings/oleObject50.bin"/><Relationship Id="rId11" Type="http://schemas.openxmlformats.org/officeDocument/2006/relationships/oleObject" Target="../embeddings/oleObject52.bin"/><Relationship Id="rId5" Type="http://schemas.openxmlformats.org/officeDocument/2006/relationships/image" Target="../media/image117.wmf"/><Relationship Id="rId10" Type="http://schemas.openxmlformats.org/officeDocument/2006/relationships/image" Target="../media/image119.wmf"/><Relationship Id="rId4" Type="http://schemas.openxmlformats.org/officeDocument/2006/relationships/oleObject" Target="../embeddings/oleObject49.bin"/><Relationship Id="rId9" Type="http://schemas.openxmlformats.org/officeDocument/2006/relationships/oleObject" Target="../embeddings/oleObject51.bin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5.bin"/><Relationship Id="rId3" Type="http://schemas.openxmlformats.org/officeDocument/2006/relationships/image" Target="../media/image127.png"/><Relationship Id="rId7" Type="http://schemas.openxmlformats.org/officeDocument/2006/relationships/image" Target="../media/image124.wmf"/><Relationship Id="rId12" Type="http://schemas.openxmlformats.org/officeDocument/2006/relationships/image" Target="../media/image128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7.vml"/><Relationship Id="rId6" Type="http://schemas.openxmlformats.org/officeDocument/2006/relationships/oleObject" Target="../embeddings/oleObject54.bin"/><Relationship Id="rId11" Type="http://schemas.openxmlformats.org/officeDocument/2006/relationships/image" Target="../media/image126.wmf"/><Relationship Id="rId5" Type="http://schemas.openxmlformats.org/officeDocument/2006/relationships/image" Target="../media/image123.wmf"/><Relationship Id="rId10" Type="http://schemas.openxmlformats.org/officeDocument/2006/relationships/oleObject" Target="../embeddings/oleObject56.bin"/><Relationship Id="rId4" Type="http://schemas.openxmlformats.org/officeDocument/2006/relationships/oleObject" Target="../embeddings/oleObject53.bin"/><Relationship Id="rId9" Type="http://schemas.openxmlformats.org/officeDocument/2006/relationships/image" Target="../media/image125.wmf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9.bin"/><Relationship Id="rId3" Type="http://schemas.openxmlformats.org/officeDocument/2006/relationships/oleObject" Target="../embeddings/oleObject57.bin"/><Relationship Id="rId7" Type="http://schemas.openxmlformats.org/officeDocument/2006/relationships/image" Target="../media/image130.wmf"/><Relationship Id="rId12" Type="http://schemas.openxmlformats.org/officeDocument/2006/relationships/image" Target="../media/image132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8.vml"/><Relationship Id="rId6" Type="http://schemas.openxmlformats.org/officeDocument/2006/relationships/oleObject" Target="../embeddings/oleObject58.bin"/><Relationship Id="rId11" Type="http://schemas.openxmlformats.org/officeDocument/2006/relationships/oleObject" Target="../embeddings/oleObject60.bin"/><Relationship Id="rId5" Type="http://schemas.openxmlformats.org/officeDocument/2006/relationships/image" Target="../media/image133.png"/><Relationship Id="rId10" Type="http://schemas.openxmlformats.org/officeDocument/2006/relationships/image" Target="../media/image134.png"/><Relationship Id="rId4" Type="http://schemas.openxmlformats.org/officeDocument/2006/relationships/image" Target="../media/image129.wmf"/><Relationship Id="rId9" Type="http://schemas.openxmlformats.org/officeDocument/2006/relationships/image" Target="../media/image131.wmf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3" Type="http://schemas.openxmlformats.org/officeDocument/2006/relationships/image" Target="../media/image5.png"/><Relationship Id="rId7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image" Target="../media/image5.png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>
            <a:spLocks noChangeArrowheads="1"/>
          </p:cNvSpPr>
          <p:nvPr/>
        </p:nvSpPr>
        <p:spPr bwMode="auto">
          <a:xfrm>
            <a:off x="477499" y="260648"/>
            <a:ext cx="8035468" cy="2308324"/>
          </a:xfrm>
          <a:prstGeom prst="rect">
            <a:avLst/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tr-TR" altLang="zh-CN" sz="4800" b="1" dirty="0" smtClean="0">
                <a:solidFill>
                  <a:srgbClr val="FF0000"/>
                </a:solidFill>
              </a:rPr>
              <a:t>OLASILIK</a:t>
            </a:r>
          </a:p>
          <a:p>
            <a:pPr algn="ctr"/>
            <a:r>
              <a:rPr lang="tr-TR" altLang="zh-CN" sz="4800" b="1" dirty="0" smtClean="0">
                <a:solidFill>
                  <a:srgbClr val="FF0000"/>
                </a:solidFill>
              </a:rPr>
              <a:t>ÇARPMA </a:t>
            </a:r>
            <a:r>
              <a:rPr lang="tr-TR" altLang="zh-CN" sz="4800" b="1" dirty="0">
                <a:solidFill>
                  <a:srgbClr val="FF0000"/>
                </a:solidFill>
              </a:rPr>
              <a:t>KURALI</a:t>
            </a:r>
          </a:p>
          <a:p>
            <a:pPr algn="ctr"/>
            <a:r>
              <a:rPr lang="tr-TR" sz="4800" b="1" dirty="0">
                <a:solidFill>
                  <a:srgbClr val="FF0000"/>
                </a:solidFill>
              </a:rPr>
              <a:t>TÜMLEYİCİ VE ŞARTLI OLASILIK</a:t>
            </a:r>
            <a:endParaRPr lang="tr-TR" sz="4800" b="1" dirty="0"/>
          </a:p>
        </p:txBody>
      </p:sp>
      <p:sp>
        <p:nvSpPr>
          <p:cNvPr id="3" name="Dikdörtgen 2"/>
          <p:cNvSpPr>
            <a:spLocks noChangeArrowheads="1"/>
          </p:cNvSpPr>
          <p:nvPr/>
        </p:nvSpPr>
        <p:spPr bwMode="auto">
          <a:xfrm>
            <a:off x="203847" y="4149080"/>
            <a:ext cx="8784976" cy="2308324"/>
          </a:xfrm>
          <a:prstGeom prst="rect">
            <a:avLst/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8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ÖMER ASKERDEN</a:t>
            </a:r>
          </a:p>
          <a:p>
            <a:r>
              <a:rPr lang="tr-TR" sz="24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UZMAN İLKÖĞRETİM MATEMATİK ÖĞRETMENİ</a:t>
            </a:r>
          </a:p>
          <a:p>
            <a:pPr algn="r"/>
            <a:r>
              <a:rPr lang="tr-TR" sz="36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AKSARAY</a:t>
            </a:r>
          </a:p>
          <a:p>
            <a:pPr algn="r"/>
            <a:r>
              <a:rPr lang="tr-TR" sz="32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omeraskerden@hotmail.com.tr</a:t>
            </a:r>
            <a:endParaRPr lang="tr-TR" sz="3200" b="1" dirty="0">
              <a:solidFill>
                <a:srgbClr val="FF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60D27-1CE8-45AB-AF3E-61D3A796A260}" type="slidenum">
              <a:rPr lang="tr-TR" smtClean="0"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24097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0"/>
          <p:cNvSpPr txBox="1">
            <a:spLocks noChangeArrowheads="1"/>
          </p:cNvSpPr>
          <p:nvPr/>
        </p:nvSpPr>
        <p:spPr bwMode="auto">
          <a:xfrm>
            <a:off x="179512" y="188640"/>
            <a:ext cx="8713787" cy="644525"/>
          </a:xfrm>
          <a:prstGeom prst="rect">
            <a:avLst/>
          </a:prstGeom>
          <a:noFill/>
          <a:ln w="3175">
            <a:solidFill>
              <a:srgbClr val="FFFF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zh-CN" dirty="0" smtClean="0">
                <a:solidFill>
                  <a:srgbClr val="FF0000"/>
                </a:solidFill>
              </a:rPr>
              <a:t>ÖRNEK-5) </a:t>
            </a:r>
            <a:r>
              <a:rPr lang="tr-TR" altLang="zh-CN" dirty="0">
                <a:solidFill>
                  <a:srgbClr val="FF0000"/>
                </a:solidFill>
              </a:rPr>
              <a:t>:</a:t>
            </a:r>
            <a:r>
              <a:rPr lang="tr-TR" altLang="zh-CN" dirty="0"/>
              <a:t> Birlikte atılan hilesiz 3 madeni paradan en az birinin </a:t>
            </a:r>
            <a:r>
              <a:rPr lang="tr-TR" altLang="zh-CN" dirty="0" smtClean="0"/>
              <a:t>yazı </a:t>
            </a:r>
            <a:r>
              <a:rPr lang="tr-TR" altLang="zh-CN" dirty="0"/>
              <a:t>gelme olasılığı kaçtır? </a:t>
            </a:r>
          </a:p>
        </p:txBody>
      </p:sp>
      <p:pic>
        <p:nvPicPr>
          <p:cNvPr id="3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9491" y="927335"/>
            <a:ext cx="2829963" cy="79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45870"/>
            <a:ext cx="5788781" cy="1872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3317441" y="718034"/>
            <a:ext cx="818331" cy="1001389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1737" y="4546708"/>
            <a:ext cx="3305175" cy="1362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055" y="4546708"/>
            <a:ext cx="4324350" cy="1323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3611" y="3563838"/>
            <a:ext cx="2321237" cy="5310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4958239" y="6517854"/>
            <a:ext cx="41857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omeraskerden@hotmail.com.tr</a:t>
            </a:r>
          </a:p>
        </p:txBody>
      </p:sp>
      <p:sp>
        <p:nvSpPr>
          <p:cNvPr id="10" name="Dikdörtgen 9"/>
          <p:cNvSpPr/>
          <p:nvPr/>
        </p:nvSpPr>
        <p:spPr>
          <a:xfrm>
            <a:off x="5110639" y="6670254"/>
            <a:ext cx="41857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omeraskerden@hotmail.com.tr</a:t>
            </a: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60D27-1CE8-45AB-AF3E-61D3A796A260}" type="slidenum">
              <a:rPr lang="tr-TR" smtClean="0"/>
              <a:t>10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00262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250825" y="188913"/>
            <a:ext cx="8713788" cy="644525"/>
          </a:xfrm>
          <a:prstGeom prst="rect">
            <a:avLst/>
          </a:prstGeom>
          <a:noFill/>
          <a:ln w="3175">
            <a:solidFill>
              <a:srgbClr val="FFFF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zh-CN" dirty="0" smtClean="0">
                <a:solidFill>
                  <a:srgbClr val="FF0000"/>
                </a:solidFill>
              </a:rPr>
              <a:t>ÖRNEK-6) </a:t>
            </a:r>
            <a:r>
              <a:rPr lang="tr-TR" altLang="zh-CN" dirty="0">
                <a:solidFill>
                  <a:srgbClr val="FF0000"/>
                </a:solidFill>
              </a:rPr>
              <a:t>:</a:t>
            </a:r>
            <a:r>
              <a:rPr lang="tr-TR" altLang="zh-CN" dirty="0"/>
              <a:t> Bir torbada 4 mavi,3 kırmızı bilye vardır. Torbadan rast gele iki bilye çekiliyor. Çekilen bilyelerden en az birinin mavi olma olasılığı kaçtır? </a:t>
            </a: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60D27-1CE8-45AB-AF3E-61D3A796A260}" type="slidenum">
              <a:rPr lang="tr-TR" smtClean="0"/>
              <a:t>11</a:t>
            </a:fld>
            <a:endParaRPr lang="tr-TR"/>
          </a:p>
        </p:txBody>
      </p:sp>
      <p:graphicFrame>
        <p:nvGraphicFramePr>
          <p:cNvPr id="5" name="Nesne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1512890"/>
              </p:ext>
            </p:extLst>
          </p:nvPr>
        </p:nvGraphicFramePr>
        <p:xfrm>
          <a:off x="683568" y="2996952"/>
          <a:ext cx="7417519" cy="35282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14" name="Denklem" r:id="rId3" imgW="2692080" imgH="1447560" progId="Equation.3">
                  <p:embed/>
                </p:oleObj>
              </mc:Choice>
              <mc:Fallback>
                <p:oleObj name="Denklem" r:id="rId3" imgW="2692080" imgH="1447560" progId="Equation.3">
                  <p:embed/>
                  <p:pic>
                    <p:nvPicPr>
                      <p:cNvPr id="0" name="Nesn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8" y="2996952"/>
                        <a:ext cx="7417519" cy="352825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aphicFrame>
        <p:nvGraphicFramePr>
          <p:cNvPr id="10" name="Nesne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0506652"/>
              </p:ext>
            </p:extLst>
          </p:nvPr>
        </p:nvGraphicFramePr>
        <p:xfrm>
          <a:off x="683567" y="1988840"/>
          <a:ext cx="7410841" cy="792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15" name="Denklem" r:id="rId5" imgW="3657600" imgH="393480" progId="Equation.3">
                  <p:embed/>
                </p:oleObj>
              </mc:Choice>
              <mc:Fallback>
                <p:oleObj name="Denklem" r:id="rId5" imgW="3657600" imgH="39348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7" y="1988840"/>
                        <a:ext cx="7410841" cy="7920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9983" name="Picture 4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" y="1013275"/>
            <a:ext cx="2819400" cy="742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342900" y="884055"/>
            <a:ext cx="775133" cy="1001389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7" name="Dikdörtgen 6"/>
          <p:cNvSpPr/>
          <p:nvPr/>
        </p:nvSpPr>
        <p:spPr>
          <a:xfrm>
            <a:off x="3347864" y="923084"/>
            <a:ext cx="5328717" cy="923330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tr-TR" b="1" dirty="0" smtClean="0"/>
              <a:t>3)MK-KM-MM </a:t>
            </a:r>
            <a:r>
              <a:rPr lang="tr-TR" b="1" dirty="0"/>
              <a:t>gelme olasılıkları düşünülürse; (4/7.3/6)+(3/7.4/6)+(4/7.3/6)=</a:t>
            </a:r>
            <a:r>
              <a:rPr lang="tr-TR" b="1" dirty="0" smtClean="0"/>
              <a:t>36/42=6/7 </a:t>
            </a:r>
          </a:p>
          <a:p>
            <a:pPr algn="ctr"/>
            <a:r>
              <a:rPr lang="tr-TR" b="1" dirty="0" smtClean="0"/>
              <a:t>Cevrik Hocamın çözümü</a:t>
            </a:r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val="1153744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99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99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99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323528" y="116632"/>
            <a:ext cx="8642350" cy="644525"/>
          </a:xfrm>
          <a:prstGeom prst="rect">
            <a:avLst/>
          </a:prstGeom>
          <a:noFill/>
          <a:ln w="3175">
            <a:solidFill>
              <a:srgbClr val="FFFF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zh-CN" dirty="0" smtClean="0">
                <a:solidFill>
                  <a:srgbClr val="FF0000"/>
                </a:solidFill>
              </a:rPr>
              <a:t>ÖRNEK-7) </a:t>
            </a:r>
            <a:r>
              <a:rPr lang="tr-TR" altLang="zh-CN" dirty="0">
                <a:solidFill>
                  <a:srgbClr val="FF0000"/>
                </a:solidFill>
              </a:rPr>
              <a:t>:</a:t>
            </a:r>
            <a:r>
              <a:rPr lang="tr-TR" altLang="zh-CN" dirty="0"/>
              <a:t> Bir torbada 4 mavi,3 kırmızı bilye vardır. Torbadan rast gele iki bilye çekiliyor. Çekilen bilyelerden en az birinin kırmızı olma olasılığı kaçtır? </a:t>
            </a:r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60D27-1CE8-45AB-AF3E-61D3A796A260}" type="slidenum">
              <a:rPr lang="tr-TR" smtClean="0"/>
              <a:t>12</a:t>
            </a:fld>
            <a:endParaRPr lang="tr-TR"/>
          </a:p>
        </p:txBody>
      </p:sp>
      <p:graphicFrame>
        <p:nvGraphicFramePr>
          <p:cNvPr id="10" name="Nesne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234248"/>
              </p:ext>
            </p:extLst>
          </p:nvPr>
        </p:nvGraphicFramePr>
        <p:xfrm>
          <a:off x="323528" y="3068960"/>
          <a:ext cx="7632848" cy="32707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35" name="Denklem" r:id="rId3" imgW="2692080" imgH="1447560" progId="Equation.3">
                  <p:embed/>
                </p:oleObj>
              </mc:Choice>
              <mc:Fallback>
                <p:oleObj name="Denklem" r:id="rId3" imgW="2692080" imgH="1447560" progId="Equation.3">
                  <p:embed/>
                  <p:pic>
                    <p:nvPicPr>
                      <p:cNvPr id="0" name="Nesn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28" y="3068960"/>
                        <a:ext cx="7632848" cy="327077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aphicFrame>
        <p:nvGraphicFramePr>
          <p:cNvPr id="12" name="Nesne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7454161"/>
              </p:ext>
            </p:extLst>
          </p:nvPr>
        </p:nvGraphicFramePr>
        <p:xfrm>
          <a:off x="292894" y="2060848"/>
          <a:ext cx="8558212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36" name="Denklem" r:id="rId5" imgW="3898800" imgH="393480" progId="Equation.3">
                  <p:embed/>
                </p:oleObj>
              </mc:Choice>
              <mc:Fallback>
                <p:oleObj name="Denklem" r:id="rId5" imgW="3898800" imgH="39348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2894" y="2060848"/>
                        <a:ext cx="8558212" cy="8572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" name="Picture 4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" y="1013275"/>
            <a:ext cx="2819400" cy="742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Rectangle 9"/>
          <p:cNvSpPr>
            <a:spLocks noChangeArrowheads="1"/>
          </p:cNvSpPr>
          <p:nvPr/>
        </p:nvSpPr>
        <p:spPr bwMode="auto">
          <a:xfrm>
            <a:off x="2475182" y="884055"/>
            <a:ext cx="872682" cy="1001389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2" name="Dikdörtgen 1"/>
          <p:cNvSpPr/>
          <p:nvPr/>
        </p:nvSpPr>
        <p:spPr>
          <a:xfrm>
            <a:off x="3707904" y="1061583"/>
            <a:ext cx="4572000" cy="923330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>
            <a:spAutoFit/>
          </a:bodyPr>
          <a:lstStyle/>
          <a:p>
            <a:pPr algn="ctr"/>
            <a:r>
              <a:rPr lang="tr-TR" b="1" dirty="0" smtClean="0"/>
              <a:t>3) MK-KM-KK </a:t>
            </a:r>
            <a:r>
              <a:rPr lang="tr-TR" b="1" dirty="0"/>
              <a:t>gelme olasılıkları düşünülürse; (4/7.3/6)+(3/7.4/6)+(3/7.2/6)=</a:t>
            </a:r>
            <a:r>
              <a:rPr lang="tr-TR" b="1" dirty="0" smtClean="0"/>
              <a:t>30/42=5/7</a:t>
            </a:r>
          </a:p>
          <a:p>
            <a:pPr algn="ctr"/>
            <a:r>
              <a:rPr lang="tr-TR" b="1" dirty="0" smtClean="0"/>
              <a:t>Cevrik Hocamın çözümüdür. Teşekkürler …</a:t>
            </a:r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val="1528498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4" grpId="0" animBg="1"/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179388" y="188913"/>
            <a:ext cx="8713787" cy="919162"/>
          </a:xfrm>
          <a:prstGeom prst="rect">
            <a:avLst/>
          </a:prstGeom>
          <a:noFill/>
          <a:ln w="3175">
            <a:solidFill>
              <a:srgbClr val="FFFF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zh-CN" dirty="0" smtClean="0">
                <a:solidFill>
                  <a:srgbClr val="FF0000"/>
                </a:solidFill>
              </a:rPr>
              <a:t>ÖRNEK-8) </a:t>
            </a:r>
            <a:r>
              <a:rPr lang="tr-TR" altLang="zh-CN" dirty="0">
                <a:solidFill>
                  <a:srgbClr val="FF0000"/>
                </a:solidFill>
              </a:rPr>
              <a:t>:</a:t>
            </a:r>
            <a:r>
              <a:rPr lang="tr-TR" altLang="zh-CN" dirty="0"/>
              <a:t>1'den 25'e kadar olan sayılar ayrı ayrı kağıtlara yazılarak bir kutuya </a:t>
            </a:r>
            <a:r>
              <a:rPr lang="tr-TR" altLang="zh-CN" dirty="0" smtClean="0"/>
              <a:t>atılıyor. Kutudan </a:t>
            </a:r>
            <a:r>
              <a:rPr lang="tr-TR" altLang="zh-CN" dirty="0"/>
              <a:t>rastgele çekilen bir kağıdın üzerinde yazılı olan sayının en az 10 olduğu bilindiğine göre çift sayı olma olasılığı kaçtır? </a:t>
            </a:r>
          </a:p>
        </p:txBody>
      </p:sp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213" y="1196975"/>
            <a:ext cx="2555875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1989138"/>
            <a:ext cx="7416800" cy="122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9"/>
          <p:cNvSpPr>
            <a:spLocks noChangeArrowheads="1"/>
          </p:cNvSpPr>
          <p:nvPr/>
        </p:nvSpPr>
        <p:spPr bwMode="auto">
          <a:xfrm>
            <a:off x="4718685" y="1042498"/>
            <a:ext cx="680403" cy="1001389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179388" y="3213100"/>
            <a:ext cx="8713787" cy="644525"/>
          </a:xfrm>
          <a:prstGeom prst="rect">
            <a:avLst/>
          </a:prstGeom>
          <a:noFill/>
          <a:ln w="3175">
            <a:solidFill>
              <a:srgbClr val="FFFF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zh-CN" dirty="0" smtClean="0">
                <a:solidFill>
                  <a:srgbClr val="FF0000"/>
                </a:solidFill>
              </a:rPr>
              <a:t>ÖRNEK-9) </a:t>
            </a:r>
            <a:r>
              <a:rPr lang="tr-TR" altLang="zh-CN" dirty="0">
                <a:solidFill>
                  <a:srgbClr val="FF0000"/>
                </a:solidFill>
              </a:rPr>
              <a:t>:</a:t>
            </a:r>
            <a:r>
              <a:rPr lang="tr-TR" altLang="zh-CN" dirty="0"/>
              <a:t>Hilesiz bir çift zar </a:t>
            </a:r>
            <a:r>
              <a:rPr lang="tr-TR" altLang="zh-CN" dirty="0" smtClean="0"/>
              <a:t>atılıyor. Zarın </a:t>
            </a:r>
            <a:r>
              <a:rPr lang="tr-TR" altLang="zh-CN" dirty="0"/>
              <a:t>üst yüzüne gelen rakamların toplamının en çok 5 olma olasılığı kaçtır?</a:t>
            </a:r>
          </a:p>
        </p:txBody>
      </p:sp>
      <p:pic>
        <p:nvPicPr>
          <p:cNvPr id="7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825" y="3716338"/>
            <a:ext cx="3313113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4446" y="4941726"/>
            <a:ext cx="1164642" cy="926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5058886" y="3582355"/>
            <a:ext cx="809258" cy="1001389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12" name="Dikdörtgen 11"/>
          <p:cNvSpPr/>
          <p:nvPr/>
        </p:nvSpPr>
        <p:spPr>
          <a:xfrm>
            <a:off x="4958239" y="6517854"/>
            <a:ext cx="41857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omeraskerden@hotmail.com.tr</a:t>
            </a:r>
          </a:p>
        </p:txBody>
      </p:sp>
      <p:sp>
        <p:nvSpPr>
          <p:cNvPr id="8" name="Slayt Numarası Yer Tutucusu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60D27-1CE8-45AB-AF3E-61D3A796A260}" type="slidenum">
              <a:rPr lang="tr-TR" smtClean="0"/>
              <a:t>13</a:t>
            </a:fld>
            <a:endParaRPr lang="tr-TR"/>
          </a:p>
        </p:txBody>
      </p:sp>
      <p:sp>
        <p:nvSpPr>
          <p:cNvPr id="9" name="Metin kutusu 8"/>
          <p:cNvSpPr txBox="1"/>
          <p:nvPr/>
        </p:nvSpPr>
        <p:spPr>
          <a:xfrm>
            <a:off x="5682040" y="1312359"/>
            <a:ext cx="32111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 smtClean="0"/>
              <a:t>10,12,14,16,18,20,22,24</a:t>
            </a:r>
            <a:endParaRPr lang="tr-TR" sz="2400" b="1" dirty="0"/>
          </a:p>
        </p:txBody>
      </p:sp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4059817"/>
            <a:ext cx="3665612" cy="2572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19518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11" grpId="0" animBg="1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3"/>
          <p:cNvSpPr txBox="1">
            <a:spLocks noChangeArrowheads="1"/>
          </p:cNvSpPr>
          <p:nvPr/>
        </p:nvSpPr>
        <p:spPr bwMode="auto">
          <a:xfrm>
            <a:off x="179388" y="188913"/>
            <a:ext cx="8713787" cy="644525"/>
          </a:xfrm>
          <a:prstGeom prst="rect">
            <a:avLst/>
          </a:prstGeom>
          <a:noFill/>
          <a:ln w="3175">
            <a:solidFill>
              <a:srgbClr val="FFFF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zh-CN" dirty="0" smtClean="0">
                <a:solidFill>
                  <a:srgbClr val="FF0000"/>
                </a:solidFill>
              </a:rPr>
              <a:t>ÖRNEK-10) </a:t>
            </a:r>
            <a:r>
              <a:rPr lang="tr-TR" altLang="zh-CN" dirty="0">
                <a:solidFill>
                  <a:srgbClr val="FF0000"/>
                </a:solidFill>
              </a:rPr>
              <a:t>:</a:t>
            </a:r>
            <a:r>
              <a:rPr lang="tr-TR" altLang="zh-CN" dirty="0"/>
              <a:t>Hilesiz bir çift zar </a:t>
            </a:r>
            <a:r>
              <a:rPr lang="tr-TR" altLang="zh-CN" dirty="0" smtClean="0"/>
              <a:t>atılıyor. Zarın </a:t>
            </a:r>
            <a:r>
              <a:rPr lang="tr-TR" altLang="zh-CN" dirty="0"/>
              <a:t>üst yüzüne gelen rakamların toplamının en az 6 olma olasılığı kaçtır?</a:t>
            </a:r>
          </a:p>
        </p:txBody>
      </p:sp>
      <p:pic>
        <p:nvPicPr>
          <p:cNvPr id="3" name="Picture 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3800" y="833797"/>
            <a:ext cx="2952576" cy="748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204864"/>
            <a:ext cx="946691" cy="766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5031583" y="707359"/>
            <a:ext cx="809258" cy="1001389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4" name="Dikdörtgen 3"/>
          <p:cNvSpPr/>
          <p:nvPr/>
        </p:nvSpPr>
        <p:spPr>
          <a:xfrm>
            <a:off x="197767" y="3890665"/>
            <a:ext cx="869540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ÖRNEK-11) </a:t>
            </a:r>
            <a:r>
              <a:rPr lang="tr-TR" sz="2000" b="1" dirty="0"/>
              <a:t>Birlikte atılan hilesiz 3 madeni paradan en </a:t>
            </a:r>
            <a:r>
              <a:rPr lang="tr-TR" sz="2000" b="1" dirty="0" smtClean="0"/>
              <a:t>az </a:t>
            </a:r>
            <a:r>
              <a:rPr lang="tr-TR" sz="2000" b="1" dirty="0"/>
              <a:t>birinin tura gelme olasılığı kaçtır?</a:t>
            </a:r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5766" y="4317325"/>
            <a:ext cx="3470579" cy="7785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7" y="5387137"/>
            <a:ext cx="3699721" cy="108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3269272" y="4317325"/>
            <a:ext cx="809258" cy="778571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212" y="5387137"/>
            <a:ext cx="2514600" cy="1247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4958239" y="6517854"/>
            <a:ext cx="41857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omeraskerden@hotmail.com.tr</a:t>
            </a:r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60D27-1CE8-45AB-AF3E-61D3A796A260}" type="slidenum">
              <a:rPr lang="tr-TR" smtClean="0"/>
              <a:t>14</a:t>
            </a:fld>
            <a:endParaRPr lang="tr-TR"/>
          </a:p>
        </p:txBody>
      </p:sp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260" y="1006128"/>
            <a:ext cx="3837353" cy="27109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73726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4" grpId="0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7968" y="0"/>
            <a:ext cx="5760640" cy="23299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Metin kutusu 1"/>
          <p:cNvSpPr txBox="1"/>
          <p:nvPr/>
        </p:nvSpPr>
        <p:spPr>
          <a:xfrm>
            <a:off x="1331640" y="2492896"/>
            <a:ext cx="732296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 smtClean="0"/>
              <a:t>Ö={(T,T,T),(Y,Y,Y),(T,T,Y),</a:t>
            </a:r>
            <a:r>
              <a:rPr lang="tr-TR" sz="2400" b="1" dirty="0" smtClean="0">
                <a:solidFill>
                  <a:srgbClr val="FF0000"/>
                </a:solidFill>
              </a:rPr>
              <a:t>(Y,Y,T)</a:t>
            </a:r>
            <a:r>
              <a:rPr lang="tr-TR" sz="2400" b="1" dirty="0" smtClean="0"/>
              <a:t>,(T,Y,T),(Y,T,T),</a:t>
            </a:r>
            <a:r>
              <a:rPr lang="tr-TR" sz="2400" b="1" dirty="0" smtClean="0">
                <a:solidFill>
                  <a:srgbClr val="FF0000"/>
                </a:solidFill>
              </a:rPr>
              <a:t>(T,Y,Y)</a:t>
            </a:r>
            <a:r>
              <a:rPr lang="tr-TR" sz="2400" b="1" dirty="0" smtClean="0"/>
              <a:t>,(T,Y,T)}</a:t>
            </a:r>
          </a:p>
          <a:p>
            <a:r>
              <a:rPr lang="tr-TR" sz="2400" b="1" dirty="0" smtClean="0">
                <a:solidFill>
                  <a:srgbClr val="FF0000"/>
                </a:solidFill>
              </a:rPr>
              <a:t>A={</a:t>
            </a:r>
            <a:r>
              <a:rPr lang="tr-TR" sz="2400" b="1" dirty="0">
                <a:solidFill>
                  <a:srgbClr val="FF0000"/>
                </a:solidFill>
              </a:rPr>
              <a:t>(Y,Y,T</a:t>
            </a:r>
            <a:r>
              <a:rPr lang="tr-TR" sz="2400" b="1" dirty="0" smtClean="0">
                <a:solidFill>
                  <a:srgbClr val="FF0000"/>
                </a:solidFill>
              </a:rPr>
              <a:t>),</a:t>
            </a:r>
            <a:r>
              <a:rPr lang="tr-TR" sz="2400" b="1" dirty="0">
                <a:solidFill>
                  <a:srgbClr val="FF0000"/>
                </a:solidFill>
              </a:rPr>
              <a:t> (T,Y,Y</a:t>
            </a:r>
            <a:r>
              <a:rPr lang="tr-TR" sz="2400" b="1" dirty="0" smtClean="0">
                <a:solidFill>
                  <a:srgbClr val="FF0000"/>
                </a:solidFill>
              </a:rPr>
              <a:t>)}</a:t>
            </a:r>
          </a:p>
          <a:p>
            <a:r>
              <a:rPr lang="tr-TR" sz="2400" b="1" dirty="0" smtClean="0">
                <a:solidFill>
                  <a:srgbClr val="FF0000"/>
                </a:solidFill>
              </a:rPr>
              <a:t>B={(</a:t>
            </a:r>
            <a:r>
              <a:rPr lang="tr-TR" sz="2400" b="1" dirty="0">
                <a:solidFill>
                  <a:srgbClr val="FF0000"/>
                </a:solidFill>
              </a:rPr>
              <a:t>T,T,T),(Y,Y,Y),(T,T,Y</a:t>
            </a:r>
            <a:r>
              <a:rPr lang="tr-TR" sz="2400" b="1" dirty="0" smtClean="0">
                <a:solidFill>
                  <a:srgbClr val="FF0000"/>
                </a:solidFill>
              </a:rPr>
              <a:t>),(T,Y,T</a:t>
            </a:r>
            <a:r>
              <a:rPr lang="tr-TR" sz="2400" b="1" dirty="0">
                <a:solidFill>
                  <a:srgbClr val="FF0000"/>
                </a:solidFill>
              </a:rPr>
              <a:t>),(Y,T,T</a:t>
            </a:r>
            <a:r>
              <a:rPr lang="tr-TR" sz="2400" b="1" dirty="0" smtClean="0">
                <a:solidFill>
                  <a:srgbClr val="FF0000"/>
                </a:solidFill>
              </a:rPr>
              <a:t>),(T,Y,T</a:t>
            </a:r>
            <a:r>
              <a:rPr lang="tr-TR" sz="2400" b="1" dirty="0">
                <a:solidFill>
                  <a:srgbClr val="FF0000"/>
                </a:solidFill>
              </a:rPr>
              <a:t>)}</a:t>
            </a:r>
          </a:p>
        </p:txBody>
      </p:sp>
      <p:graphicFrame>
        <p:nvGraphicFramePr>
          <p:cNvPr id="5" name="Nesne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8172617"/>
              </p:ext>
            </p:extLst>
          </p:nvPr>
        </p:nvGraphicFramePr>
        <p:xfrm>
          <a:off x="611560" y="3933056"/>
          <a:ext cx="5184576" cy="8640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0" name="Denklem" r:id="rId4" imgW="2336800" imgH="393700" progId="Equation.3">
                  <p:embed/>
                </p:oleObj>
              </mc:Choice>
              <mc:Fallback>
                <p:oleObj name="Denklem" r:id="rId4" imgW="2336800" imgH="3937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560" y="3933056"/>
                        <a:ext cx="5184576" cy="86409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Nesne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4981995"/>
              </p:ext>
            </p:extLst>
          </p:nvPr>
        </p:nvGraphicFramePr>
        <p:xfrm>
          <a:off x="683568" y="4869160"/>
          <a:ext cx="5041900" cy="178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1" name="Denklem" r:id="rId6" imgW="2273040" imgH="812520" progId="Equation.3">
                  <p:embed/>
                </p:oleObj>
              </mc:Choice>
              <mc:Fallback>
                <p:oleObj name="Denklem" r:id="rId6" imgW="2273040" imgH="812520" progId="Equation.3">
                  <p:embed/>
                  <p:pic>
                    <p:nvPicPr>
                      <p:cNvPr id="0" name="Nesn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8" y="4869160"/>
                        <a:ext cx="5041900" cy="1784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4716016" y="1428733"/>
            <a:ext cx="809258" cy="1001389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7" name="Dikdörtgen 6"/>
          <p:cNvSpPr/>
          <p:nvPr/>
        </p:nvSpPr>
        <p:spPr>
          <a:xfrm>
            <a:off x="77230" y="73105"/>
            <a:ext cx="12907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ÖRNEK-12) </a:t>
            </a:r>
            <a:endParaRPr lang="tr-TR" dirty="0"/>
          </a:p>
        </p:txBody>
      </p:sp>
      <p:sp>
        <p:nvSpPr>
          <p:cNvPr id="8" name="Dikdörtgen 7"/>
          <p:cNvSpPr/>
          <p:nvPr/>
        </p:nvSpPr>
        <p:spPr>
          <a:xfrm>
            <a:off x="4958239" y="6517854"/>
            <a:ext cx="41857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omeraskerden@hotmail.com.tr</a:t>
            </a:r>
          </a:p>
        </p:txBody>
      </p:sp>
      <p:sp>
        <p:nvSpPr>
          <p:cNvPr id="3" name="Slayt Numarası Yer Tutucus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60D27-1CE8-45AB-AF3E-61D3A796A260}" type="slidenum">
              <a:rPr lang="tr-TR" smtClean="0"/>
              <a:t>15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55240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 animBg="1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5742" y="169935"/>
            <a:ext cx="5760640" cy="2446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Nesne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7680269"/>
              </p:ext>
            </p:extLst>
          </p:nvPr>
        </p:nvGraphicFramePr>
        <p:xfrm>
          <a:off x="4644008" y="3956223"/>
          <a:ext cx="3606800" cy="1393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5" name="Denklem" r:id="rId4" imgW="1625400" imgH="634680" progId="Equation.3">
                  <p:embed/>
                </p:oleObj>
              </mc:Choice>
              <mc:Fallback>
                <p:oleObj name="Denklem" r:id="rId4" imgW="1625400" imgH="634680" progId="Equation.3">
                  <p:embed/>
                  <p:pic>
                    <p:nvPicPr>
                      <p:cNvPr id="0" name="Nesn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4008" y="3956223"/>
                        <a:ext cx="3606800" cy="1393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59" y="3573016"/>
            <a:ext cx="3544503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2960540" y="1615040"/>
            <a:ext cx="809258" cy="1001389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8" name="Dikdörtgen 7"/>
          <p:cNvSpPr/>
          <p:nvPr/>
        </p:nvSpPr>
        <p:spPr>
          <a:xfrm>
            <a:off x="29437" y="161398"/>
            <a:ext cx="12907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ÖRNEK-13) </a:t>
            </a:r>
            <a:endParaRPr lang="tr-TR" dirty="0"/>
          </a:p>
        </p:txBody>
      </p:sp>
      <p:sp>
        <p:nvSpPr>
          <p:cNvPr id="9" name="Dikdörtgen 8"/>
          <p:cNvSpPr/>
          <p:nvPr/>
        </p:nvSpPr>
        <p:spPr>
          <a:xfrm>
            <a:off x="4958239" y="6517854"/>
            <a:ext cx="41857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omeraskerden@hotmail.com.tr</a:t>
            </a: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60D27-1CE8-45AB-AF3E-61D3A796A260}" type="slidenum">
              <a:rPr lang="tr-TR" smtClean="0"/>
              <a:t>16</a:t>
            </a:fld>
            <a:endParaRPr lang="tr-TR"/>
          </a:p>
        </p:txBody>
      </p:sp>
      <p:sp>
        <p:nvSpPr>
          <p:cNvPr id="5" name="Metin kutusu 4"/>
          <p:cNvSpPr txBox="1"/>
          <p:nvPr/>
        </p:nvSpPr>
        <p:spPr>
          <a:xfrm>
            <a:off x="4156062" y="2843644"/>
            <a:ext cx="47468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(4,6),(6,4),(5,5),(5,6),(6,5),(6,6)</a:t>
            </a:r>
            <a:endParaRPr lang="tr-TR" sz="2800" b="1" dirty="0"/>
          </a:p>
        </p:txBody>
      </p:sp>
    </p:spTree>
    <p:extLst>
      <p:ext uri="{BB962C8B-B14F-4D97-AF65-F5344CB8AC3E}">
        <p14:creationId xmlns:p14="http://schemas.microsoft.com/office/powerpoint/2010/main" val="1693285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107504" y="116632"/>
            <a:ext cx="885698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b="1" dirty="0">
                <a:solidFill>
                  <a:srgbClr val="FF0000"/>
                </a:solidFill>
              </a:rPr>
              <a:t>ÖRNEK-14)  </a:t>
            </a:r>
            <a:r>
              <a:rPr lang="tr-TR" sz="2000" b="1" dirty="0"/>
              <a:t>Bir madeni paranın arka arkaya iki defa havaya atılması deneyinde paranın en az bir kere yazı gelmesi olayının olasılığı kaçtır?</a:t>
            </a:r>
            <a:endParaRPr lang="tr-TR" sz="2000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aphicFrame>
        <p:nvGraphicFramePr>
          <p:cNvPr id="5" name="Nesne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2616147"/>
              </p:ext>
            </p:extLst>
          </p:nvPr>
        </p:nvGraphicFramePr>
        <p:xfrm>
          <a:off x="395536" y="1988840"/>
          <a:ext cx="5579054" cy="15841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93" name="Denklem" r:id="rId3" imgW="2387600" imgH="673100" progId="Equation.3">
                  <p:embed/>
                </p:oleObj>
              </mc:Choice>
              <mc:Fallback>
                <p:oleObj name="Denklem" r:id="rId3" imgW="2387600" imgH="6731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536" y="1988840"/>
                        <a:ext cx="5579054" cy="158417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aphicFrame>
        <p:nvGraphicFramePr>
          <p:cNvPr id="7" name="Nesne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9741895"/>
              </p:ext>
            </p:extLst>
          </p:nvPr>
        </p:nvGraphicFramePr>
        <p:xfrm>
          <a:off x="1763651" y="3717032"/>
          <a:ext cx="6042012" cy="27363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94" name="Denklem" r:id="rId5" imgW="2654300" imgH="1206500" progId="Equation.3">
                  <p:embed/>
                </p:oleObj>
              </mc:Choice>
              <mc:Fallback>
                <p:oleObj name="Denklem" r:id="rId5" imgW="2654300" imgH="12065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63651" y="3717032"/>
                        <a:ext cx="6042012" cy="273630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908720"/>
            <a:ext cx="3168352" cy="800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3975399" y="838809"/>
            <a:ext cx="809258" cy="870338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10" name="Dikdörtgen 9"/>
          <p:cNvSpPr/>
          <p:nvPr/>
        </p:nvSpPr>
        <p:spPr>
          <a:xfrm>
            <a:off x="4958239" y="6517854"/>
            <a:ext cx="41857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omeraskerden@hotmail.com.tr</a:t>
            </a:r>
          </a:p>
        </p:txBody>
      </p:sp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60D27-1CE8-45AB-AF3E-61D3A796A260}" type="slidenum">
              <a:rPr lang="tr-TR" smtClean="0"/>
              <a:t>17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3648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79512" y="188640"/>
            <a:ext cx="87849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b="1" dirty="0">
                <a:solidFill>
                  <a:srgbClr val="FF0000"/>
                </a:solidFill>
              </a:rPr>
              <a:t>ÖRNEK-15)  </a:t>
            </a:r>
            <a:r>
              <a:rPr lang="tr-TR" sz="2000" b="1" dirty="0"/>
              <a:t>Bir madeni paranın arka arkaya iki defa havaya atılması deneyinde paranın en az bir kere tura gelmesi olayının olasılığı kaçtır?</a:t>
            </a:r>
            <a:endParaRPr lang="tr-TR" sz="2000" dirty="0"/>
          </a:p>
        </p:txBody>
      </p:sp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966934"/>
            <a:ext cx="3168352" cy="800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aphicFrame>
        <p:nvGraphicFramePr>
          <p:cNvPr id="5" name="Nesne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1742395"/>
              </p:ext>
            </p:extLst>
          </p:nvPr>
        </p:nvGraphicFramePr>
        <p:xfrm>
          <a:off x="338138" y="2060575"/>
          <a:ext cx="5548312" cy="158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14" name="Denklem" r:id="rId4" imgW="2374560" imgH="672840" progId="Equation.3">
                  <p:embed/>
                </p:oleObj>
              </mc:Choice>
              <mc:Fallback>
                <p:oleObj name="Denklem" r:id="rId4" imgW="2374560" imgH="67284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8138" y="2060575"/>
                        <a:ext cx="5548312" cy="15843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aphicFrame>
        <p:nvGraphicFramePr>
          <p:cNvPr id="7" name="Nesne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9407392"/>
              </p:ext>
            </p:extLst>
          </p:nvPr>
        </p:nvGraphicFramePr>
        <p:xfrm>
          <a:off x="2100263" y="3860800"/>
          <a:ext cx="5753100" cy="2592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15" name="Denklem" r:id="rId6" imgW="2666880" imgH="1206360" progId="Equation.3">
                  <p:embed/>
                </p:oleObj>
              </mc:Choice>
              <mc:Fallback>
                <p:oleObj name="Denklem" r:id="rId6" imgW="2666880" imgH="120636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00263" y="3860800"/>
                        <a:ext cx="5753100" cy="25923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4572000" y="966934"/>
            <a:ext cx="809258" cy="870338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4958239" y="6517854"/>
            <a:ext cx="41857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omeraskerden@hotmail.com.tr</a:t>
            </a:r>
          </a:p>
        </p:txBody>
      </p:sp>
      <p:sp>
        <p:nvSpPr>
          <p:cNvPr id="10" name="Slayt Numarası Yer Tutucusu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60D27-1CE8-45AB-AF3E-61D3A796A260}" type="slidenum">
              <a:rPr lang="tr-TR" smtClean="0"/>
              <a:t>18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28169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72" y="503366"/>
            <a:ext cx="8892481" cy="9843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53672" y="0"/>
            <a:ext cx="12907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ÖRNEK-16) </a:t>
            </a:r>
            <a:endParaRPr lang="tr-TR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1620244"/>
            <a:ext cx="3613003" cy="7694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aphicFrame>
        <p:nvGraphicFramePr>
          <p:cNvPr id="4" name="Nesne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029171"/>
              </p:ext>
            </p:extLst>
          </p:nvPr>
        </p:nvGraphicFramePr>
        <p:xfrm>
          <a:off x="2018989" y="2522175"/>
          <a:ext cx="5106022" cy="9361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61" name="Denklem" r:id="rId5" imgW="2133600" imgH="393700" progId="Equation.3">
                  <p:embed/>
                </p:oleObj>
              </mc:Choice>
              <mc:Fallback>
                <p:oleObj name="Denklem" r:id="rId5" imgW="2133600" imgH="3937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18989" y="2522175"/>
                        <a:ext cx="5106022" cy="93610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Dikdörtgen 4"/>
          <p:cNvSpPr/>
          <p:nvPr/>
        </p:nvSpPr>
        <p:spPr>
          <a:xfrm>
            <a:off x="467544" y="1774129"/>
            <a:ext cx="28726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b="1" dirty="0"/>
              <a:t>9-4=5 silgi yeşil değil.</a:t>
            </a: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aphicFrame>
        <p:nvGraphicFramePr>
          <p:cNvPr id="7" name="Nesne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5591657"/>
              </p:ext>
            </p:extLst>
          </p:nvPr>
        </p:nvGraphicFramePr>
        <p:xfrm>
          <a:off x="699041" y="3501008"/>
          <a:ext cx="7413625" cy="1681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62" name="Denklem" r:id="rId7" imgW="3581280" imgH="812520" progId="Equation.3">
                  <p:embed/>
                </p:oleObj>
              </mc:Choice>
              <mc:Fallback>
                <p:oleObj name="Denklem" r:id="rId7" imgW="3581280" imgH="81252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9041" y="3501008"/>
                        <a:ext cx="7413625" cy="16811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4019884" y="1487749"/>
            <a:ext cx="809258" cy="1034426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11" name="Dikdörtgen 10"/>
          <p:cNvSpPr/>
          <p:nvPr/>
        </p:nvSpPr>
        <p:spPr>
          <a:xfrm>
            <a:off x="4958239" y="6517854"/>
            <a:ext cx="41857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omeraskerden@hotmail.com.tr</a:t>
            </a:r>
          </a:p>
        </p:txBody>
      </p:sp>
      <p:sp>
        <p:nvSpPr>
          <p:cNvPr id="8" name="Slayt Numarası Yer Tutucusu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60D27-1CE8-45AB-AF3E-61D3A796A260}" type="slidenum">
              <a:rPr lang="tr-TR" smtClean="0"/>
              <a:t>19</a:t>
            </a:fld>
            <a:endParaRPr lang="tr-TR"/>
          </a:p>
        </p:txBody>
      </p:sp>
      <p:sp>
        <p:nvSpPr>
          <p:cNvPr id="9" name="Rectangle 2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aphicFrame>
        <p:nvGraphicFramePr>
          <p:cNvPr id="12" name="Nesne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8412127"/>
              </p:ext>
            </p:extLst>
          </p:nvPr>
        </p:nvGraphicFramePr>
        <p:xfrm>
          <a:off x="410506" y="5517232"/>
          <a:ext cx="8028014" cy="720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63" name="Denklem" r:id="rId9" imgW="4368600" imgH="393480" progId="Equation.3">
                  <p:embed/>
                </p:oleObj>
              </mc:Choice>
              <mc:Fallback>
                <p:oleObj name="Denklem" r:id="rId9" imgW="4368600" imgH="393480" progId="Equation.3">
                  <p:embed/>
                  <p:pic>
                    <p:nvPicPr>
                      <p:cNvPr id="0" name="Object 2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0506" y="5517232"/>
                        <a:ext cx="8028014" cy="72008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62310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51520" y="261225"/>
            <a:ext cx="864096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altLang="zh-CN" sz="2000" b="1" dirty="0">
                <a:solidFill>
                  <a:srgbClr val="FF0000"/>
                </a:solidFill>
              </a:rPr>
              <a:t>ÇARPMA KURALI(TÜMLEYİCİ VE ŞARTLI OLASILIK):</a:t>
            </a:r>
          </a:p>
          <a:p>
            <a:r>
              <a:rPr lang="tr-TR" altLang="zh-CN" sz="2000" b="1" dirty="0"/>
              <a:t>	</a:t>
            </a:r>
            <a:r>
              <a:rPr lang="tr-TR" altLang="zh-CN" sz="2000" b="1" dirty="0">
                <a:solidFill>
                  <a:srgbClr val="FF0000"/>
                </a:solidFill>
              </a:rPr>
              <a:t>A) </a:t>
            </a:r>
            <a:r>
              <a:rPr lang="tr-TR" altLang="zh-CN" sz="2000" b="1" dirty="0"/>
              <a:t>Çarpma kuralı ve tümleyici kural birlikte </a:t>
            </a:r>
            <a:r>
              <a:rPr lang="tr-TR" altLang="zh-CN" sz="2000" b="1" dirty="0" smtClean="0"/>
              <a:t>kullanılabilir. Çok </a:t>
            </a:r>
            <a:r>
              <a:rPr lang="tr-TR" altLang="zh-CN" sz="2000" b="1" dirty="0"/>
              <a:t>sayıda yapılan denemelerde en az bir olayın bazı belirli sonuçlarda gerçekleşmesidir.</a:t>
            </a:r>
          </a:p>
          <a:p>
            <a:r>
              <a:rPr lang="tr-TR" altLang="zh-CN" sz="2000" b="1" dirty="0"/>
              <a:t>	</a:t>
            </a:r>
            <a:r>
              <a:rPr lang="tr-TR" altLang="zh-CN" sz="2000" b="1" dirty="0">
                <a:solidFill>
                  <a:srgbClr val="FF0000"/>
                </a:solidFill>
              </a:rPr>
              <a:t>B) En az </a:t>
            </a:r>
            <a:r>
              <a:rPr lang="tr-TR" altLang="zh-CN" sz="2000" b="1" dirty="0" smtClean="0">
                <a:solidFill>
                  <a:srgbClr val="FF0000"/>
                </a:solidFill>
              </a:rPr>
              <a:t>bir: </a:t>
            </a:r>
            <a:r>
              <a:rPr lang="tr-TR" altLang="zh-CN" sz="2000" b="1" dirty="0" smtClean="0"/>
              <a:t>Bir </a:t>
            </a:r>
            <a:r>
              <a:rPr lang="tr-TR" altLang="zh-CN" sz="2000" b="1" dirty="0"/>
              <a:t>veya daha fazla demektir.</a:t>
            </a:r>
          </a:p>
          <a:p>
            <a:r>
              <a:rPr lang="tr-TR" altLang="zh-CN" sz="2000" b="1" dirty="0"/>
              <a:t>	</a:t>
            </a:r>
            <a:r>
              <a:rPr lang="tr-TR" altLang="zh-CN" sz="2000" b="1" dirty="0">
                <a:solidFill>
                  <a:srgbClr val="FF0000"/>
                </a:solidFill>
              </a:rPr>
              <a:t>C) </a:t>
            </a:r>
            <a:r>
              <a:rPr lang="tr-TR" altLang="zh-CN" sz="2000" b="1" dirty="0"/>
              <a:t>O çeşit bir tipten en az bir tanesini elde etmenin tümleyicisi ise o tipten hiç bir tanesinin elde edilememesidir.</a:t>
            </a:r>
          </a:p>
        </p:txBody>
      </p:sp>
      <p:sp>
        <p:nvSpPr>
          <p:cNvPr id="3" name="Dikdörtgen 2"/>
          <p:cNvSpPr/>
          <p:nvPr/>
        </p:nvSpPr>
        <p:spPr>
          <a:xfrm>
            <a:off x="251520" y="3130413"/>
            <a:ext cx="864096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altLang="zh-CN" sz="2000" b="1" dirty="0">
                <a:solidFill>
                  <a:srgbClr val="FF0000"/>
                </a:solidFill>
              </a:rPr>
              <a:t>ÖRNEK_1)</a:t>
            </a:r>
            <a:r>
              <a:rPr lang="tr-TR" altLang="zh-CN" sz="2000" b="1" dirty="0"/>
              <a:t> 3 çocuk içinde e n az 1 kız=1 veya daha fazla kız </a:t>
            </a:r>
          </a:p>
          <a:p>
            <a:r>
              <a:rPr lang="tr-TR" altLang="zh-CN" sz="2000" b="1" dirty="0"/>
              <a:t>En az 1 kızın tümleyicisi =hiç </a:t>
            </a:r>
            <a:r>
              <a:rPr lang="tr-TR" altLang="zh-CN" sz="2000" b="1" dirty="0" smtClean="0"/>
              <a:t>kız</a:t>
            </a:r>
          </a:p>
          <a:p>
            <a:r>
              <a:rPr lang="tr-TR" altLang="zh-CN" sz="2000" b="1" dirty="0"/>
              <a:t>	</a:t>
            </a:r>
            <a:r>
              <a:rPr lang="tr-TR" altLang="zh-CN" sz="2000" b="1" dirty="0" smtClean="0"/>
              <a:t>	            =</a:t>
            </a:r>
            <a:r>
              <a:rPr lang="tr-TR" altLang="zh-CN" sz="2000" b="1" dirty="0"/>
              <a:t>3 çocukta erkektir. </a:t>
            </a:r>
          </a:p>
        </p:txBody>
      </p:sp>
      <p:sp>
        <p:nvSpPr>
          <p:cNvPr id="4" name="Dikdörtgen 3"/>
          <p:cNvSpPr/>
          <p:nvPr/>
        </p:nvSpPr>
        <p:spPr>
          <a:xfrm>
            <a:off x="251520" y="5013176"/>
            <a:ext cx="86409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altLang="zh-CN" b="1" dirty="0">
                <a:solidFill>
                  <a:srgbClr val="FF0000"/>
                </a:solidFill>
              </a:rPr>
              <a:t>EN AZ BİR OLASILIĞI: </a:t>
            </a:r>
          </a:p>
          <a:p>
            <a:r>
              <a:rPr lang="tr-TR" altLang="zh-CN" b="1" dirty="0">
                <a:solidFill>
                  <a:srgbClr val="FF0000"/>
                </a:solidFill>
              </a:rPr>
              <a:t>	</a:t>
            </a:r>
            <a:r>
              <a:rPr lang="tr-TR" altLang="zh-CN" b="1" dirty="0"/>
              <a:t>Bir şeyin en az bir olasılığını bulmak için "hiç" olmama olasılığı hesaplanır ve 1 den çıkarılır.</a:t>
            </a:r>
          </a:p>
        </p:txBody>
      </p:sp>
      <p:sp>
        <p:nvSpPr>
          <p:cNvPr id="5" name="Dikdörtgen 4"/>
          <p:cNvSpPr/>
          <p:nvPr/>
        </p:nvSpPr>
        <p:spPr>
          <a:xfrm>
            <a:off x="4958239" y="6517854"/>
            <a:ext cx="41857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omeraskerden@hotmail.com.tr</a:t>
            </a: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60D27-1CE8-45AB-AF3E-61D3A796A260}" type="slidenum">
              <a:rPr lang="tr-TR" smtClean="0"/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79763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79512" y="116632"/>
            <a:ext cx="87849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SORU-17) </a:t>
            </a:r>
            <a:r>
              <a:rPr lang="tr-TR" sz="2400" b="1" dirty="0" smtClean="0"/>
              <a:t>Bir </a:t>
            </a:r>
            <a:r>
              <a:rPr lang="tr-TR" sz="2400" b="1" dirty="0"/>
              <a:t>torbada 3 mavi 2 beyaz 5 kırmızı top vardır. Bu torbadan rastgele iki top çekildiğinde en az birinin mavi olma olasılığı nedir? </a:t>
            </a:r>
            <a:endParaRPr lang="tr-TR" sz="24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9281" y="812905"/>
            <a:ext cx="3073116" cy="100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aphicFrame>
        <p:nvGraphicFramePr>
          <p:cNvPr id="4" name="Nesne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7360523"/>
              </p:ext>
            </p:extLst>
          </p:nvPr>
        </p:nvGraphicFramePr>
        <p:xfrm>
          <a:off x="214968" y="1821017"/>
          <a:ext cx="6836151" cy="1952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47" name="Denklem" r:id="rId4" imgW="2831760" imgH="812520" progId="Equation.3">
                  <p:embed/>
                </p:oleObj>
              </mc:Choice>
              <mc:Fallback>
                <p:oleObj name="Denklem" r:id="rId4" imgW="2831760" imgH="81252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968" y="1821017"/>
                        <a:ext cx="6836151" cy="19521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8156768" y="799748"/>
            <a:ext cx="809258" cy="1034426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7" name="Dikdörtgen 6"/>
          <p:cNvSpPr/>
          <p:nvPr/>
        </p:nvSpPr>
        <p:spPr>
          <a:xfrm>
            <a:off x="4958239" y="6517854"/>
            <a:ext cx="41857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omeraskerden@hotmail.com.tr</a:t>
            </a:r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60D27-1CE8-45AB-AF3E-61D3A796A260}" type="slidenum">
              <a:rPr lang="tr-TR" smtClean="0"/>
              <a:t>20</a:t>
            </a:fld>
            <a:endParaRPr lang="tr-TR"/>
          </a:p>
        </p:txBody>
      </p:sp>
      <p:graphicFrame>
        <p:nvGraphicFramePr>
          <p:cNvPr id="8" name="Nesne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4654716"/>
              </p:ext>
            </p:extLst>
          </p:nvPr>
        </p:nvGraphicFramePr>
        <p:xfrm>
          <a:off x="867569" y="3861048"/>
          <a:ext cx="7408862" cy="2493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48" name="Denklem" r:id="rId6" imgW="3593880" imgH="1218960" progId="Equation.3">
                  <p:embed/>
                </p:oleObj>
              </mc:Choice>
              <mc:Fallback>
                <p:oleObj name="Denklem" r:id="rId6" imgW="3593880" imgH="1218960" progId="Equation.3">
                  <p:embed/>
                  <p:pic>
                    <p:nvPicPr>
                      <p:cNvPr id="0" name="Nesn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7569" y="3861048"/>
                        <a:ext cx="7408862" cy="24939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18879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7324"/>
            <a:ext cx="7886700" cy="2447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Nesne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8455446"/>
              </p:ext>
            </p:extLst>
          </p:nvPr>
        </p:nvGraphicFramePr>
        <p:xfrm>
          <a:off x="323850" y="2781300"/>
          <a:ext cx="5105400" cy="935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71" name="Denklem" r:id="rId4" imgW="2133600" imgH="393700" progId="Equation.3">
                  <p:embed/>
                </p:oleObj>
              </mc:Choice>
              <mc:Fallback>
                <p:oleObj name="Denklem" r:id="rId4" imgW="2133600" imgH="393700" progId="Equation.3">
                  <p:embed/>
                  <p:pic>
                    <p:nvPicPr>
                      <p:cNvPr id="0" name="Nesn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850" y="2781300"/>
                        <a:ext cx="5105400" cy="935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Nesne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4222286"/>
              </p:ext>
            </p:extLst>
          </p:nvPr>
        </p:nvGraphicFramePr>
        <p:xfrm>
          <a:off x="1906311" y="3861048"/>
          <a:ext cx="6176962" cy="2519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72" name="Denklem" r:id="rId6" imgW="2984400" imgH="1218960" progId="Equation.3">
                  <p:embed/>
                </p:oleObj>
              </mc:Choice>
              <mc:Fallback>
                <p:oleObj name="Denklem" r:id="rId6" imgW="2984400" imgH="1218960" progId="Equation.3">
                  <p:embed/>
                  <p:pic>
                    <p:nvPicPr>
                      <p:cNvPr id="0" name="Nesn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6311" y="3861048"/>
                        <a:ext cx="6176962" cy="2519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9"/>
          <p:cNvSpPr>
            <a:spLocks noChangeArrowheads="1"/>
          </p:cNvSpPr>
          <p:nvPr/>
        </p:nvSpPr>
        <p:spPr bwMode="auto">
          <a:xfrm>
            <a:off x="1331640" y="1440823"/>
            <a:ext cx="1008112" cy="1034426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6" name="Dikdörtgen 5"/>
          <p:cNvSpPr/>
          <p:nvPr/>
        </p:nvSpPr>
        <p:spPr>
          <a:xfrm>
            <a:off x="4958239" y="6517854"/>
            <a:ext cx="41857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omeraskerden@hotmail.com.tr</a:t>
            </a: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60D27-1CE8-45AB-AF3E-61D3A796A260}" type="slidenum">
              <a:rPr lang="tr-TR" smtClean="0"/>
              <a:t>21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37977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188640"/>
            <a:ext cx="7210523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9"/>
          <p:cNvSpPr>
            <a:spLocks noChangeArrowheads="1"/>
          </p:cNvSpPr>
          <p:nvPr/>
        </p:nvSpPr>
        <p:spPr bwMode="auto">
          <a:xfrm>
            <a:off x="971600" y="1772816"/>
            <a:ext cx="864096" cy="864096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aphicFrame>
        <p:nvGraphicFramePr>
          <p:cNvPr id="6" name="Nesne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3719994"/>
              </p:ext>
            </p:extLst>
          </p:nvPr>
        </p:nvGraphicFramePr>
        <p:xfrm>
          <a:off x="1573038" y="2852936"/>
          <a:ext cx="5997924" cy="36396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8" name="Denklem" r:id="rId4" imgW="3073400" imgH="1866900" progId="Equation.3">
                  <p:embed/>
                </p:oleObj>
              </mc:Choice>
              <mc:Fallback>
                <p:oleObj name="Denklem" r:id="rId4" imgW="3073400" imgH="18669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73038" y="2852936"/>
                        <a:ext cx="5997924" cy="363960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Dikdörtgen 6"/>
          <p:cNvSpPr/>
          <p:nvPr/>
        </p:nvSpPr>
        <p:spPr>
          <a:xfrm>
            <a:off x="4958239" y="6517854"/>
            <a:ext cx="41857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omeraskerden@hotmail.com.tr</a:t>
            </a:r>
          </a:p>
        </p:txBody>
      </p:sp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60D27-1CE8-45AB-AF3E-61D3A796A260}" type="slidenum">
              <a:rPr lang="tr-TR" smtClean="0"/>
              <a:t>22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32634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166478"/>
            <a:ext cx="6768752" cy="1973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Nesne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334816"/>
              </p:ext>
            </p:extLst>
          </p:nvPr>
        </p:nvGraphicFramePr>
        <p:xfrm>
          <a:off x="222004" y="2420888"/>
          <a:ext cx="4977240" cy="14131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55" name="Denklem" r:id="rId4" imgW="2387600" imgH="673100" progId="Equation.3">
                  <p:embed/>
                </p:oleObj>
              </mc:Choice>
              <mc:Fallback>
                <p:oleObj name="Denklem" r:id="rId4" imgW="2387600" imgH="673100" progId="Equation.3">
                  <p:embed/>
                  <p:pic>
                    <p:nvPicPr>
                      <p:cNvPr id="0" name="Nesn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2004" y="2420888"/>
                        <a:ext cx="4977240" cy="141316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Nesne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2354369"/>
              </p:ext>
            </p:extLst>
          </p:nvPr>
        </p:nvGraphicFramePr>
        <p:xfrm>
          <a:off x="251521" y="3933056"/>
          <a:ext cx="5724525" cy="2592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56" name="Denklem" r:id="rId6" imgW="2654300" imgH="1206500" progId="Equation.3">
                  <p:embed/>
                </p:oleObj>
              </mc:Choice>
              <mc:Fallback>
                <p:oleObj name="Denklem" r:id="rId6" imgW="2654300" imgH="1206500" progId="Equation.3">
                  <p:embed/>
                  <p:pic>
                    <p:nvPicPr>
                      <p:cNvPr id="0" name="Nesn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21" y="3933056"/>
                        <a:ext cx="5724525" cy="25923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1239586"/>
            <a:ext cx="2540008" cy="18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aphicFrame>
        <p:nvGraphicFramePr>
          <p:cNvPr id="5" name="Nesne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3521960"/>
              </p:ext>
            </p:extLst>
          </p:nvPr>
        </p:nvGraphicFramePr>
        <p:xfrm>
          <a:off x="5714150" y="3212976"/>
          <a:ext cx="3189428" cy="5760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57" name="Denklem" r:id="rId9" imgW="2159000" imgH="393700" progId="Equation.3">
                  <p:embed/>
                </p:oleObj>
              </mc:Choice>
              <mc:Fallback>
                <p:oleObj name="Denklem" r:id="rId9" imgW="2159000" imgH="39370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4150" y="3212976"/>
                        <a:ext cx="3189428" cy="57606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aphicFrame>
        <p:nvGraphicFramePr>
          <p:cNvPr id="7" name="Nesne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2552885"/>
              </p:ext>
            </p:extLst>
          </p:nvPr>
        </p:nvGraphicFramePr>
        <p:xfrm>
          <a:off x="5547484" y="5013176"/>
          <a:ext cx="3366374" cy="11521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58" name="Denklem" r:id="rId11" imgW="1778000" imgH="609600" progId="Equation.3">
                  <p:embed/>
                </p:oleObj>
              </mc:Choice>
              <mc:Fallback>
                <p:oleObj name="Denklem" r:id="rId11" imgW="1778000" imgH="609600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47484" y="5013176"/>
                        <a:ext cx="3366374" cy="115212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509139" y="1484784"/>
            <a:ext cx="864096" cy="864096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11" name="Dikdörtgen 10"/>
          <p:cNvSpPr/>
          <p:nvPr/>
        </p:nvSpPr>
        <p:spPr>
          <a:xfrm>
            <a:off x="4958239" y="6517854"/>
            <a:ext cx="41857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omeraskerden@hotmail.com.tr</a:t>
            </a:r>
          </a:p>
        </p:txBody>
      </p:sp>
      <p:sp>
        <p:nvSpPr>
          <p:cNvPr id="8" name="Slayt Numarası Yer Tutucusu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60D27-1CE8-45AB-AF3E-61D3A796A260}" type="slidenum">
              <a:rPr lang="tr-TR" smtClean="0"/>
              <a:t>23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68123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724128" cy="19034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aphicFrame>
        <p:nvGraphicFramePr>
          <p:cNvPr id="3" name="Nesne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9895387"/>
              </p:ext>
            </p:extLst>
          </p:nvPr>
        </p:nvGraphicFramePr>
        <p:xfrm>
          <a:off x="4716016" y="2076649"/>
          <a:ext cx="4193053" cy="1443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15" name="Denklem" r:id="rId4" imgW="3009900" imgH="1041400" progId="Equation.3">
                  <p:embed/>
                </p:oleObj>
              </mc:Choice>
              <mc:Fallback>
                <p:oleObj name="Denklem" r:id="rId4" imgW="3009900" imgH="10414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6016" y="2076649"/>
                        <a:ext cx="4193053" cy="14433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9"/>
          <p:cNvSpPr>
            <a:spLocks noChangeArrowheads="1"/>
          </p:cNvSpPr>
          <p:nvPr/>
        </p:nvSpPr>
        <p:spPr bwMode="auto">
          <a:xfrm>
            <a:off x="3059832" y="1124744"/>
            <a:ext cx="1152128" cy="947142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graphicFrame>
        <p:nvGraphicFramePr>
          <p:cNvPr id="4" name="Nesne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718540"/>
              </p:ext>
            </p:extLst>
          </p:nvPr>
        </p:nvGraphicFramePr>
        <p:xfrm>
          <a:off x="730250" y="3584575"/>
          <a:ext cx="4899025" cy="3065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16" name="Denklem" r:id="rId6" imgW="2958840" imgH="1854000" progId="Equation.3">
                  <p:embed/>
                </p:oleObj>
              </mc:Choice>
              <mc:Fallback>
                <p:oleObj name="Denklem" r:id="rId6" imgW="2958840" imgH="1854000" progId="Equation.3">
                  <p:embed/>
                  <p:pic>
                    <p:nvPicPr>
                      <p:cNvPr id="0" name="Nesn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0250" y="3584575"/>
                        <a:ext cx="4899025" cy="30654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Dikdörtgen 6"/>
          <p:cNvSpPr/>
          <p:nvPr/>
        </p:nvSpPr>
        <p:spPr>
          <a:xfrm>
            <a:off x="4958239" y="6517854"/>
            <a:ext cx="41857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omeraskerden@hotmail.com.tr</a:t>
            </a: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60D27-1CE8-45AB-AF3E-61D3A796A260}" type="slidenum">
              <a:rPr lang="tr-TR" smtClean="0"/>
              <a:t>24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18429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30" y="188640"/>
            <a:ext cx="7432390" cy="2542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Nesne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4027904"/>
              </p:ext>
            </p:extLst>
          </p:nvPr>
        </p:nvGraphicFramePr>
        <p:xfrm>
          <a:off x="971600" y="3356992"/>
          <a:ext cx="6007893" cy="28982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71" name="Denklem" r:id="rId4" imgW="2997000" imgH="1447560" progId="Equation.3">
                  <p:embed/>
                </p:oleObj>
              </mc:Choice>
              <mc:Fallback>
                <p:oleObj name="Denklem" r:id="rId4" imgW="2997000" imgH="1447560" progId="Equation.3">
                  <p:embed/>
                  <p:pic>
                    <p:nvPicPr>
                      <p:cNvPr id="0" name="Nesn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600" y="3356992"/>
                        <a:ext cx="6007893" cy="289824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2339752" y="1784158"/>
            <a:ext cx="1152128" cy="947142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5" name="Dikdörtgen 4"/>
          <p:cNvSpPr/>
          <p:nvPr/>
        </p:nvSpPr>
        <p:spPr>
          <a:xfrm>
            <a:off x="4958239" y="6517854"/>
            <a:ext cx="41857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omeraskerden@hotmail.com.tr</a:t>
            </a:r>
          </a:p>
        </p:txBody>
      </p:sp>
      <p:sp>
        <p:nvSpPr>
          <p:cNvPr id="3" name="Slayt Numarası Yer Tutucus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60D27-1CE8-45AB-AF3E-61D3A796A260}" type="slidenum">
              <a:rPr lang="tr-TR" smtClean="0"/>
              <a:t>25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08789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7128792" cy="2638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" name="Nesne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8546433"/>
              </p:ext>
            </p:extLst>
          </p:nvPr>
        </p:nvGraphicFramePr>
        <p:xfrm>
          <a:off x="971550" y="3357563"/>
          <a:ext cx="6008688" cy="2897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90" name="Denklem" r:id="rId4" imgW="2997000" imgH="1447560" progId="Equation.3">
                  <p:embed/>
                </p:oleObj>
              </mc:Choice>
              <mc:Fallback>
                <p:oleObj name="Denklem" r:id="rId4" imgW="2997000" imgH="1447560" progId="Equation.3">
                  <p:embed/>
                  <p:pic>
                    <p:nvPicPr>
                      <p:cNvPr id="0" name="Nesn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550" y="3357563"/>
                        <a:ext cx="6008688" cy="28971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5796136" y="2060848"/>
            <a:ext cx="1152128" cy="947142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5" name="Dikdörtgen 4"/>
          <p:cNvSpPr/>
          <p:nvPr/>
        </p:nvSpPr>
        <p:spPr>
          <a:xfrm>
            <a:off x="4958239" y="6517854"/>
            <a:ext cx="41857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omeraskerden@hotmail.com.tr</a:t>
            </a:r>
          </a:p>
        </p:txBody>
      </p:sp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60D27-1CE8-45AB-AF3E-61D3A796A260}" type="slidenum">
              <a:rPr lang="tr-TR" smtClean="0"/>
              <a:t>26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59358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7991475" cy="261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aphicFrame>
        <p:nvGraphicFramePr>
          <p:cNvPr id="3" name="Nesne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0601270"/>
              </p:ext>
            </p:extLst>
          </p:nvPr>
        </p:nvGraphicFramePr>
        <p:xfrm>
          <a:off x="971600" y="3717032"/>
          <a:ext cx="6151192" cy="21602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11" name="Denklem" r:id="rId4" imgW="2311400" imgH="812800" progId="Equation.3">
                  <p:embed/>
                </p:oleObj>
              </mc:Choice>
              <mc:Fallback>
                <p:oleObj name="Denklem" r:id="rId4" imgW="2311400" imgH="8128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600" y="3717032"/>
                        <a:ext cx="6151192" cy="216024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9"/>
          <p:cNvSpPr>
            <a:spLocks noChangeArrowheads="1"/>
          </p:cNvSpPr>
          <p:nvPr/>
        </p:nvSpPr>
        <p:spPr bwMode="auto">
          <a:xfrm>
            <a:off x="3023121" y="1860873"/>
            <a:ext cx="1152128" cy="947142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6" name="Dikdörtgen 5"/>
          <p:cNvSpPr/>
          <p:nvPr/>
        </p:nvSpPr>
        <p:spPr>
          <a:xfrm>
            <a:off x="4958239" y="6517854"/>
            <a:ext cx="41857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omeraskerden@hotmail.com.tr</a:t>
            </a: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60D27-1CE8-45AB-AF3E-61D3A796A260}" type="slidenum">
              <a:rPr lang="tr-TR" smtClean="0"/>
              <a:t>27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58097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6413"/>
            <a:ext cx="8058150" cy="2228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Nesne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3439124"/>
              </p:ext>
            </p:extLst>
          </p:nvPr>
        </p:nvGraphicFramePr>
        <p:xfrm>
          <a:off x="852488" y="2997200"/>
          <a:ext cx="6987187" cy="31681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30" name="Denklem" r:id="rId4" imgW="3187440" imgH="1447560" progId="Equation.3">
                  <p:embed/>
                </p:oleObj>
              </mc:Choice>
              <mc:Fallback>
                <p:oleObj name="Denklem" r:id="rId4" imgW="3187440" imgH="1447560" progId="Equation.3">
                  <p:embed/>
                  <p:pic>
                    <p:nvPicPr>
                      <p:cNvPr id="0" name="Nesn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2488" y="2997200"/>
                        <a:ext cx="6987187" cy="316810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899592" y="1556792"/>
            <a:ext cx="1152128" cy="947142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5" name="Dikdörtgen 4"/>
          <p:cNvSpPr/>
          <p:nvPr/>
        </p:nvSpPr>
        <p:spPr>
          <a:xfrm>
            <a:off x="4958239" y="6517854"/>
            <a:ext cx="41857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omeraskerden@hotmail.com.tr</a:t>
            </a:r>
          </a:p>
        </p:txBody>
      </p:sp>
      <p:sp>
        <p:nvSpPr>
          <p:cNvPr id="3" name="Slayt Numarası Yer Tutucus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60D27-1CE8-45AB-AF3E-61D3A796A260}" type="slidenum">
              <a:rPr lang="tr-TR" smtClean="0"/>
              <a:t>28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69439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260648"/>
            <a:ext cx="6624736" cy="28153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Nesne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2512560"/>
              </p:ext>
            </p:extLst>
          </p:nvPr>
        </p:nvGraphicFramePr>
        <p:xfrm>
          <a:off x="1259632" y="3429000"/>
          <a:ext cx="6291262" cy="316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52" name="Denklem" r:id="rId4" imgW="2869920" imgH="1447560" progId="Equation.3">
                  <p:embed/>
                </p:oleObj>
              </mc:Choice>
              <mc:Fallback>
                <p:oleObj name="Denklem" r:id="rId4" imgW="2869920" imgH="1447560" progId="Equation.3">
                  <p:embed/>
                  <p:pic>
                    <p:nvPicPr>
                      <p:cNvPr id="0" name="Nesn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9632" y="3429000"/>
                        <a:ext cx="6291262" cy="3168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5364088" y="2276872"/>
            <a:ext cx="1152128" cy="947142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5" name="Dikdörtgen 4"/>
          <p:cNvSpPr/>
          <p:nvPr/>
        </p:nvSpPr>
        <p:spPr>
          <a:xfrm>
            <a:off x="4958239" y="6517854"/>
            <a:ext cx="41857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omeraskerden@hotmail.com.tr</a:t>
            </a:r>
          </a:p>
        </p:txBody>
      </p:sp>
      <p:sp>
        <p:nvSpPr>
          <p:cNvPr id="3" name="Slayt Numarası Yer Tutucus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60D27-1CE8-45AB-AF3E-61D3A796A260}" type="slidenum">
              <a:rPr lang="tr-TR" smtClean="0"/>
              <a:t>29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59729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Resim 4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8424936" cy="6344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4958239" y="6517854"/>
            <a:ext cx="41857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omeraskerden@hotmail.com.tr</a:t>
            </a:r>
          </a:p>
        </p:txBody>
      </p:sp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60D27-1CE8-45AB-AF3E-61D3A796A260}" type="slidenum">
              <a:rPr lang="tr-TR" smtClean="0"/>
              <a:t>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01208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39"/>
            <a:ext cx="8001000" cy="2562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Nesne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1998810"/>
              </p:ext>
            </p:extLst>
          </p:nvPr>
        </p:nvGraphicFramePr>
        <p:xfrm>
          <a:off x="1187624" y="3140968"/>
          <a:ext cx="6319838" cy="316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2" name="Denklem" r:id="rId4" imgW="2882880" imgH="1447560" progId="Equation.3">
                  <p:embed/>
                </p:oleObj>
              </mc:Choice>
              <mc:Fallback>
                <p:oleObj name="Denklem" r:id="rId4" imgW="2882880" imgH="1447560" progId="Equation.3">
                  <p:embed/>
                  <p:pic>
                    <p:nvPicPr>
                      <p:cNvPr id="0" name="Nesn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624" y="3140968"/>
                        <a:ext cx="6319838" cy="3168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1187624" y="1842084"/>
            <a:ext cx="1152128" cy="947142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5" name="Dikdörtgen 4"/>
          <p:cNvSpPr/>
          <p:nvPr/>
        </p:nvSpPr>
        <p:spPr>
          <a:xfrm>
            <a:off x="4958239" y="6517854"/>
            <a:ext cx="41857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omeraskerden@hotmail.com.tr</a:t>
            </a:r>
          </a:p>
        </p:txBody>
      </p:sp>
      <p:sp>
        <p:nvSpPr>
          <p:cNvPr id="3" name="Slayt Numarası Yer Tutucus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60D27-1CE8-45AB-AF3E-61D3A796A260}" type="slidenum">
              <a:rPr lang="tr-TR" smtClean="0"/>
              <a:t>30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72455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9"/>
            <a:ext cx="7344816" cy="23337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Nesne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9746128"/>
              </p:ext>
            </p:extLst>
          </p:nvPr>
        </p:nvGraphicFramePr>
        <p:xfrm>
          <a:off x="1296468" y="2996952"/>
          <a:ext cx="6319838" cy="316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18" name="Denklem" r:id="rId4" imgW="2882880" imgH="1447560" progId="Equation.3">
                  <p:embed/>
                </p:oleObj>
              </mc:Choice>
              <mc:Fallback>
                <p:oleObj name="Denklem" r:id="rId4" imgW="2882880" imgH="1447560" progId="Equation.3">
                  <p:embed/>
                  <p:pic>
                    <p:nvPicPr>
                      <p:cNvPr id="0" name="Nesn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6468" y="2996952"/>
                        <a:ext cx="6319838" cy="3168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1403648" y="1649072"/>
            <a:ext cx="1152128" cy="947142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5" name="Dikdörtgen 4"/>
          <p:cNvSpPr/>
          <p:nvPr/>
        </p:nvSpPr>
        <p:spPr>
          <a:xfrm>
            <a:off x="4958239" y="6517854"/>
            <a:ext cx="41857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omeraskerden@hotmail.com.tr</a:t>
            </a: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60D27-1CE8-45AB-AF3E-61D3A796A260}" type="slidenum">
              <a:rPr lang="tr-TR" smtClean="0"/>
              <a:t>31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23244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3"/>
            <a:ext cx="7488832" cy="22286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Nesne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0024012"/>
              </p:ext>
            </p:extLst>
          </p:nvPr>
        </p:nvGraphicFramePr>
        <p:xfrm>
          <a:off x="1116013" y="2997200"/>
          <a:ext cx="6681787" cy="316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94" name="Denklem" r:id="rId4" imgW="3047760" imgH="1447560" progId="Equation.3">
                  <p:embed/>
                </p:oleObj>
              </mc:Choice>
              <mc:Fallback>
                <p:oleObj name="Denklem" r:id="rId4" imgW="3047760" imgH="1447560" progId="Equation.3">
                  <p:embed/>
                  <p:pic>
                    <p:nvPicPr>
                      <p:cNvPr id="0" name="Nesn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6013" y="2997200"/>
                        <a:ext cx="6681787" cy="3168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9"/>
          <p:cNvSpPr>
            <a:spLocks noChangeArrowheads="1"/>
          </p:cNvSpPr>
          <p:nvPr/>
        </p:nvSpPr>
        <p:spPr bwMode="auto">
          <a:xfrm>
            <a:off x="5796136" y="1556792"/>
            <a:ext cx="1152128" cy="947142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6" name="Dikdörtgen 5"/>
          <p:cNvSpPr/>
          <p:nvPr/>
        </p:nvSpPr>
        <p:spPr>
          <a:xfrm>
            <a:off x="4958239" y="6517854"/>
            <a:ext cx="41857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omeraskerden@hotmail.com.tr</a:t>
            </a:r>
          </a:p>
        </p:txBody>
      </p:sp>
      <p:sp>
        <p:nvSpPr>
          <p:cNvPr id="3" name="Slayt Numarası Yer Tutucus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60D27-1CE8-45AB-AF3E-61D3A796A260}" type="slidenum">
              <a:rPr lang="tr-TR" smtClean="0"/>
              <a:t>32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81335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7200800" cy="2181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Nesne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3214129"/>
              </p:ext>
            </p:extLst>
          </p:nvPr>
        </p:nvGraphicFramePr>
        <p:xfrm>
          <a:off x="1700213" y="2997200"/>
          <a:ext cx="5511800" cy="316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40" name="Denklem" r:id="rId4" imgW="2514600" imgH="1447560" progId="Equation.3">
                  <p:embed/>
                </p:oleObj>
              </mc:Choice>
              <mc:Fallback>
                <p:oleObj name="Denklem" r:id="rId4" imgW="2514600" imgH="1447560" progId="Equation.3">
                  <p:embed/>
                  <p:pic>
                    <p:nvPicPr>
                      <p:cNvPr id="0" name="Nesn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00213" y="2997200"/>
                        <a:ext cx="5511800" cy="3168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2051720" y="1556792"/>
            <a:ext cx="1152128" cy="947142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5" name="Dikdörtgen 4"/>
          <p:cNvSpPr/>
          <p:nvPr/>
        </p:nvSpPr>
        <p:spPr>
          <a:xfrm>
            <a:off x="4958239" y="6517854"/>
            <a:ext cx="41857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omeraskerden@hotmail.com.tr</a:t>
            </a:r>
          </a:p>
        </p:txBody>
      </p:sp>
      <p:sp>
        <p:nvSpPr>
          <p:cNvPr id="3" name="Slayt Numarası Yer Tutucus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60D27-1CE8-45AB-AF3E-61D3A796A260}" type="slidenum">
              <a:rPr lang="tr-TR" smtClean="0"/>
              <a:t>33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35781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7991475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284984"/>
            <a:ext cx="3900398" cy="27591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aphicFrame>
        <p:nvGraphicFramePr>
          <p:cNvPr id="3" name="Nesne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4758506"/>
              </p:ext>
            </p:extLst>
          </p:nvPr>
        </p:nvGraphicFramePr>
        <p:xfrm>
          <a:off x="4860032" y="4222390"/>
          <a:ext cx="3452218" cy="884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62" name="Denklem" r:id="rId5" imgW="1511300" imgH="393700" progId="Equation.3">
                  <p:embed/>
                </p:oleObj>
              </mc:Choice>
              <mc:Fallback>
                <p:oleObj name="Denklem" r:id="rId5" imgW="1511300" imgH="3937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60032" y="4222390"/>
                        <a:ext cx="3452218" cy="8843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5724128" y="2204864"/>
            <a:ext cx="1152128" cy="947142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7" name="Dikdörtgen 6"/>
          <p:cNvSpPr/>
          <p:nvPr/>
        </p:nvSpPr>
        <p:spPr>
          <a:xfrm>
            <a:off x="4958239" y="6517854"/>
            <a:ext cx="41857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omeraskerden@hotmail.com.tr</a:t>
            </a: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60D27-1CE8-45AB-AF3E-61D3A796A260}" type="slidenum">
              <a:rPr lang="tr-TR" smtClean="0"/>
              <a:t>34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083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188640"/>
            <a:ext cx="7272808" cy="22689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Nesne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0921191"/>
              </p:ext>
            </p:extLst>
          </p:nvPr>
        </p:nvGraphicFramePr>
        <p:xfrm>
          <a:off x="1685925" y="2997200"/>
          <a:ext cx="5540375" cy="316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83" name="Denklem" r:id="rId4" imgW="2527200" imgH="1447560" progId="Equation.3">
                  <p:embed/>
                </p:oleObj>
              </mc:Choice>
              <mc:Fallback>
                <p:oleObj name="Denklem" r:id="rId4" imgW="2527200" imgH="1447560" progId="Equation.3">
                  <p:embed/>
                  <p:pic>
                    <p:nvPicPr>
                      <p:cNvPr id="0" name="Nesn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85925" y="2997200"/>
                        <a:ext cx="5540375" cy="3168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899592" y="1519716"/>
            <a:ext cx="1152128" cy="947142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5" name="Dikdörtgen 4"/>
          <p:cNvSpPr/>
          <p:nvPr/>
        </p:nvSpPr>
        <p:spPr>
          <a:xfrm>
            <a:off x="4958239" y="6517854"/>
            <a:ext cx="41857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omeraskerden@hotmail.com.tr</a:t>
            </a:r>
          </a:p>
        </p:txBody>
      </p:sp>
      <p:sp>
        <p:nvSpPr>
          <p:cNvPr id="3" name="Slayt Numarası Yer Tutucus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60D27-1CE8-45AB-AF3E-61D3A796A260}" type="slidenum">
              <a:rPr lang="tr-TR" smtClean="0"/>
              <a:t>35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23472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6552728" cy="2522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Nesne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3722238"/>
              </p:ext>
            </p:extLst>
          </p:nvPr>
        </p:nvGraphicFramePr>
        <p:xfrm>
          <a:off x="1296988" y="2997200"/>
          <a:ext cx="6319837" cy="316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06" name="Denklem" r:id="rId4" imgW="2882880" imgH="1447560" progId="Equation.3">
                  <p:embed/>
                </p:oleObj>
              </mc:Choice>
              <mc:Fallback>
                <p:oleObj name="Denklem" r:id="rId4" imgW="2882880" imgH="1447560" progId="Equation.3">
                  <p:embed/>
                  <p:pic>
                    <p:nvPicPr>
                      <p:cNvPr id="0" name="Nesn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6988" y="2997200"/>
                        <a:ext cx="6319837" cy="3168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1187624" y="1844824"/>
            <a:ext cx="1152128" cy="947142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5" name="Dikdörtgen 4"/>
          <p:cNvSpPr/>
          <p:nvPr/>
        </p:nvSpPr>
        <p:spPr>
          <a:xfrm>
            <a:off x="4958239" y="6517854"/>
            <a:ext cx="41857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omeraskerden@hotmail.com.tr</a:t>
            </a:r>
          </a:p>
        </p:txBody>
      </p:sp>
      <p:sp>
        <p:nvSpPr>
          <p:cNvPr id="3" name="Slayt Numarası Yer Tutucus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60D27-1CE8-45AB-AF3E-61D3A796A260}" type="slidenum">
              <a:rPr lang="tr-TR" smtClean="0"/>
              <a:t>36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61640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7943850" cy="2990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Nesne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0756637"/>
              </p:ext>
            </p:extLst>
          </p:nvPr>
        </p:nvGraphicFramePr>
        <p:xfrm>
          <a:off x="1331913" y="3816350"/>
          <a:ext cx="6319837" cy="2463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30" name="Denklem" r:id="rId4" imgW="2882880" imgH="1269720" progId="Equation.3">
                  <p:embed/>
                </p:oleObj>
              </mc:Choice>
              <mc:Fallback>
                <p:oleObj name="Denklem" r:id="rId4" imgW="2882880" imgH="1269720" progId="Equation.3">
                  <p:embed/>
                  <p:pic>
                    <p:nvPicPr>
                      <p:cNvPr id="0" name="Nesn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913" y="3816350"/>
                        <a:ext cx="6319837" cy="2463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4204312" y="2623439"/>
            <a:ext cx="1087768" cy="628059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5" name="Dikdörtgen 4"/>
          <p:cNvSpPr/>
          <p:nvPr/>
        </p:nvSpPr>
        <p:spPr>
          <a:xfrm>
            <a:off x="4958239" y="6517854"/>
            <a:ext cx="41857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omeraskerden@hotmail.com.tr</a:t>
            </a:r>
          </a:p>
        </p:txBody>
      </p:sp>
      <p:sp>
        <p:nvSpPr>
          <p:cNvPr id="3" name="Slayt Numarası Yer Tutucus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60D27-1CE8-45AB-AF3E-61D3A796A260}" type="slidenum">
              <a:rPr lang="tr-TR" smtClean="0"/>
              <a:t>37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32797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179512" y="116632"/>
            <a:ext cx="878497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 ÖRNEK-36) </a:t>
            </a:r>
            <a:r>
              <a:rPr lang="tr-TR" sz="2800" b="1" dirty="0"/>
              <a:t>İki zar düzgün bir zemine </a:t>
            </a:r>
            <a:r>
              <a:rPr lang="tr-TR" sz="2800" b="1" dirty="0" smtClean="0"/>
              <a:t>atılıyor. Üst </a:t>
            </a:r>
            <a:r>
              <a:rPr lang="tr-TR" sz="2800" b="1" dirty="0"/>
              <a:t>yüze gelen sayıların en az birinin çift sayı olması olasılığı kaçtır?</a:t>
            </a:r>
            <a:endParaRPr lang="tr-TR" sz="2800" dirty="0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7175" y="1258755"/>
            <a:ext cx="3791010" cy="10229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35" y="2852936"/>
            <a:ext cx="4146679" cy="2952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aphicFrame>
        <p:nvGraphicFramePr>
          <p:cNvPr id="7" name="Nesne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3829446"/>
              </p:ext>
            </p:extLst>
          </p:nvPr>
        </p:nvGraphicFramePr>
        <p:xfrm>
          <a:off x="5652120" y="3861048"/>
          <a:ext cx="1584176" cy="12447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51" name="Denklem" r:id="rId5" imgW="495085" imgH="393529" progId="Equation.3">
                  <p:embed/>
                </p:oleObj>
              </mc:Choice>
              <mc:Fallback>
                <p:oleObj name="Denklem" r:id="rId5" imgW="495085" imgH="393529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52120" y="3861048"/>
                        <a:ext cx="1584176" cy="124471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3244912" y="1311955"/>
            <a:ext cx="967048" cy="969772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8" name="Metin kutusu 7"/>
          <p:cNvSpPr txBox="1"/>
          <p:nvPr/>
        </p:nvSpPr>
        <p:spPr>
          <a:xfrm>
            <a:off x="588610" y="6093295"/>
            <a:ext cx="7488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 smtClean="0"/>
              <a:t>İkilinin bir elemanı veya her iki elemanı çift sayı olmalıdır.</a:t>
            </a:r>
            <a:endParaRPr lang="tr-TR" sz="2400" b="1" dirty="0"/>
          </a:p>
        </p:txBody>
      </p:sp>
      <p:sp>
        <p:nvSpPr>
          <p:cNvPr id="12" name="Dikdörtgen 11"/>
          <p:cNvSpPr/>
          <p:nvPr/>
        </p:nvSpPr>
        <p:spPr>
          <a:xfrm>
            <a:off x="4958239" y="6517854"/>
            <a:ext cx="41857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omeraskerden@hotmail.com.tr</a:t>
            </a:r>
          </a:p>
        </p:txBody>
      </p:sp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60D27-1CE8-45AB-AF3E-61D3A796A260}" type="slidenum">
              <a:rPr lang="tr-TR" smtClean="0"/>
              <a:t>38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0818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 animBg="1"/>
      <p:bldP spid="8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79512" y="116632"/>
            <a:ext cx="878497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 </a:t>
            </a:r>
            <a:r>
              <a:rPr lang="tr-TR" sz="2800" b="1" dirty="0" smtClean="0">
                <a:solidFill>
                  <a:srgbClr val="FF0000"/>
                </a:solidFill>
              </a:rPr>
              <a:t>ÖRNEK-37) </a:t>
            </a:r>
            <a:r>
              <a:rPr lang="tr-TR" sz="2800" b="1" dirty="0"/>
              <a:t>İki zar düzgün bir zemine </a:t>
            </a:r>
            <a:r>
              <a:rPr lang="tr-TR" sz="2800" b="1" dirty="0" smtClean="0"/>
              <a:t>atılıyor. Üst </a:t>
            </a:r>
            <a:r>
              <a:rPr lang="tr-TR" sz="2800" b="1" dirty="0"/>
              <a:t>yüze gelen sayıların en az birinin </a:t>
            </a:r>
            <a:r>
              <a:rPr lang="tr-TR" sz="2800" b="1" dirty="0" smtClean="0"/>
              <a:t>tek </a:t>
            </a:r>
            <a:r>
              <a:rPr lang="tr-TR" sz="2800" b="1" dirty="0"/>
              <a:t>sayı olması olasılığı kaçtır?</a:t>
            </a:r>
            <a:endParaRPr lang="tr-TR" sz="2800" dirty="0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636912"/>
            <a:ext cx="4640299" cy="33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7175" y="1258755"/>
            <a:ext cx="3791010" cy="10229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Nesne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3829446"/>
              </p:ext>
            </p:extLst>
          </p:nvPr>
        </p:nvGraphicFramePr>
        <p:xfrm>
          <a:off x="5651500" y="3860800"/>
          <a:ext cx="1584325" cy="1244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70" name="Denklem" r:id="rId5" imgW="495085" imgH="393529" progId="Equation.3">
                  <p:embed/>
                </p:oleObj>
              </mc:Choice>
              <mc:Fallback>
                <p:oleObj name="Denklem" r:id="rId5" imgW="495085" imgH="393529" progId="Equation.3">
                  <p:embed/>
                  <p:pic>
                    <p:nvPicPr>
                      <p:cNvPr id="0" name="Nesn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51500" y="3860800"/>
                        <a:ext cx="1584325" cy="1244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Metin kutusu 5"/>
          <p:cNvSpPr txBox="1"/>
          <p:nvPr/>
        </p:nvSpPr>
        <p:spPr>
          <a:xfrm>
            <a:off x="588610" y="6093295"/>
            <a:ext cx="74859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 smtClean="0"/>
              <a:t>İkilinin bir elemanı veya her iki elemanı tek sayı olmalıdır.</a:t>
            </a:r>
            <a:endParaRPr lang="tr-TR" sz="2400" b="1" dirty="0"/>
          </a:p>
        </p:txBody>
      </p:sp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3244912" y="1311955"/>
            <a:ext cx="967048" cy="969772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8" name="Dikdörtgen 7"/>
          <p:cNvSpPr/>
          <p:nvPr/>
        </p:nvSpPr>
        <p:spPr>
          <a:xfrm>
            <a:off x="4958239" y="6517854"/>
            <a:ext cx="41857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omeraskerden@hotmail.com.tr</a:t>
            </a:r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60D27-1CE8-45AB-AF3E-61D3A796A260}" type="slidenum">
              <a:rPr lang="tr-TR" smtClean="0"/>
              <a:t>39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13681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Resim 4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96077"/>
            <a:ext cx="8496944" cy="6429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4958239" y="6517854"/>
            <a:ext cx="41857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omeraskerden@hotmail.com.tr</a:t>
            </a:r>
          </a:p>
        </p:txBody>
      </p:sp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60D27-1CE8-45AB-AF3E-61D3A796A260}" type="slidenum">
              <a:rPr lang="tr-TR" smtClean="0"/>
              <a:t>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73655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79512" y="116632"/>
            <a:ext cx="878497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 </a:t>
            </a:r>
            <a:r>
              <a:rPr lang="tr-TR" sz="2800" b="1" dirty="0" smtClean="0">
                <a:solidFill>
                  <a:srgbClr val="FF0000"/>
                </a:solidFill>
              </a:rPr>
              <a:t>ÖRNEK-38) </a:t>
            </a:r>
            <a:r>
              <a:rPr lang="tr-TR" sz="2800" b="1" dirty="0" smtClean="0"/>
              <a:t>Üç madeni para </a:t>
            </a:r>
            <a:r>
              <a:rPr lang="tr-TR" sz="2800" b="1" dirty="0"/>
              <a:t>düzgün bir zemine </a:t>
            </a:r>
            <a:r>
              <a:rPr lang="tr-TR" sz="2800" b="1" dirty="0" smtClean="0"/>
              <a:t>atılıyor. İkisinin tura ,birinin yazı gelmesi olasılığı </a:t>
            </a:r>
            <a:r>
              <a:rPr lang="tr-TR" sz="2800" b="1" dirty="0"/>
              <a:t>kaçtır?</a:t>
            </a:r>
            <a:endParaRPr lang="tr-TR" sz="2800" dirty="0"/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557" y="1516862"/>
            <a:ext cx="3465576" cy="936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183857" y="3140968"/>
            <a:ext cx="878497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Ö={(T,T,T),(Y,Y,Y),(T,TY),(T,Y,T),(Y,T,T),(Y,Y,T),(Y,T,Y),(T,Y,Y)}   s(ö)=8</a:t>
            </a:r>
          </a:p>
          <a:p>
            <a:endParaRPr lang="tr-TR" sz="1600" b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tr-TR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A</a:t>
            </a:r>
            <a:r>
              <a:rPr lang="tr-TR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={(T,T,Y</a:t>
            </a:r>
            <a:r>
              <a:rPr lang="tr-TR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),(T,Y,T),(Y,T,T</a:t>
            </a:r>
            <a:r>
              <a:rPr lang="tr-TR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)}   s(A)=3</a:t>
            </a:r>
            <a:endParaRPr lang="tr-TR" sz="16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endParaRPr lang="tr-TR" sz="16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aphicFrame>
        <p:nvGraphicFramePr>
          <p:cNvPr id="7" name="Nesne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9425695"/>
              </p:ext>
            </p:extLst>
          </p:nvPr>
        </p:nvGraphicFramePr>
        <p:xfrm>
          <a:off x="4055426" y="4941168"/>
          <a:ext cx="1598226" cy="1008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1" name="Denklem" r:id="rId4" imgW="622030" imgH="393529" progId="Equation.3">
                  <p:embed/>
                </p:oleObj>
              </mc:Choice>
              <mc:Fallback>
                <p:oleObj name="Denklem" r:id="rId4" imgW="622030" imgH="393529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55426" y="4941168"/>
                        <a:ext cx="1598226" cy="10081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4572000" y="1516862"/>
            <a:ext cx="967048" cy="969772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10" name="Dikdörtgen 9"/>
          <p:cNvSpPr/>
          <p:nvPr/>
        </p:nvSpPr>
        <p:spPr>
          <a:xfrm>
            <a:off x="4958239" y="6517854"/>
            <a:ext cx="41857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omeraskerden@hotmail.com.tr</a:t>
            </a:r>
          </a:p>
        </p:txBody>
      </p:sp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60D27-1CE8-45AB-AF3E-61D3A796A260}" type="slidenum">
              <a:rPr lang="tr-TR" smtClean="0"/>
              <a:t>40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87358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9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79512" y="116632"/>
            <a:ext cx="878497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 </a:t>
            </a:r>
            <a:r>
              <a:rPr lang="tr-TR" sz="2800" b="1" dirty="0" smtClean="0">
                <a:solidFill>
                  <a:srgbClr val="FF0000"/>
                </a:solidFill>
              </a:rPr>
              <a:t>ÖRNEK-39) </a:t>
            </a:r>
            <a:r>
              <a:rPr lang="tr-TR" sz="2800" b="1" dirty="0" smtClean="0"/>
              <a:t>Üç madeni para </a:t>
            </a:r>
            <a:r>
              <a:rPr lang="tr-TR" sz="2800" b="1" dirty="0"/>
              <a:t>düzgün bir zemine </a:t>
            </a:r>
            <a:r>
              <a:rPr lang="tr-TR" sz="2800" b="1" dirty="0" smtClean="0"/>
              <a:t>atılıyor. En az birinin yazı gelmesi olasılığı </a:t>
            </a:r>
            <a:r>
              <a:rPr lang="tr-TR" sz="2800" b="1" dirty="0"/>
              <a:t>kaçtır?</a:t>
            </a:r>
            <a:endParaRPr lang="tr-TR" sz="2800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557" y="1070739"/>
            <a:ext cx="3465576" cy="936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183857" y="3212976"/>
            <a:ext cx="878497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Ö={(T,T,T),(Y,Y,Y),(T,T,Y),(T,Y,T),(Y,T,T),(Y,Y,T),(Y,T,Y),(T,Y,Y)}   s(ö)=8</a:t>
            </a:r>
          </a:p>
          <a:p>
            <a:endParaRPr lang="tr-TR" sz="1600" b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tr-TR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A={(Y,Y,Y</a:t>
            </a:r>
            <a:r>
              <a:rPr lang="tr-TR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),(</a:t>
            </a:r>
            <a:r>
              <a:rPr lang="tr-TR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T,T,Y</a:t>
            </a:r>
            <a:r>
              <a:rPr lang="tr-TR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),(T,Y,T),(Y,T,T),(Y,Y,T),(Y,T,Y),(T,Y,Y)}   </a:t>
            </a:r>
            <a:r>
              <a:rPr lang="tr-TR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s(A)=7</a:t>
            </a:r>
          </a:p>
          <a:p>
            <a:r>
              <a:rPr lang="tr-TR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B={(T,T,T)} üçünün tura olması s(B)=1</a:t>
            </a:r>
            <a:endParaRPr lang="tr-TR" sz="16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endParaRPr lang="tr-TR" sz="16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aphicFrame>
        <p:nvGraphicFramePr>
          <p:cNvPr id="6" name="Nesne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0222885"/>
              </p:ext>
            </p:extLst>
          </p:nvPr>
        </p:nvGraphicFramePr>
        <p:xfrm>
          <a:off x="2411760" y="4597679"/>
          <a:ext cx="3190875" cy="180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13" name="Denklem" r:id="rId4" imgW="1434960" imgH="812520" progId="Equation.3">
                  <p:embed/>
                </p:oleObj>
              </mc:Choice>
              <mc:Fallback>
                <p:oleObj name="Denklem" r:id="rId4" imgW="1434960" imgH="81252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1760" y="4597679"/>
                        <a:ext cx="3190875" cy="18002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Metin kutusu 6"/>
          <p:cNvSpPr txBox="1"/>
          <p:nvPr/>
        </p:nvSpPr>
        <p:spPr>
          <a:xfrm>
            <a:off x="759627" y="2204864"/>
            <a:ext cx="763343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 smtClean="0"/>
              <a:t>Paranın en az birinin yazı,</a:t>
            </a:r>
          </a:p>
          <a:p>
            <a:r>
              <a:rPr lang="tr-TR" sz="2400" b="1" dirty="0" smtClean="0"/>
              <a:t> yani birinin yazı, ikisinin yazı, üçünün de yazı gelmesi olayı</a:t>
            </a:r>
            <a:endParaRPr lang="tr-TR" sz="2400" b="1" dirty="0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5350488" y="1037071"/>
            <a:ext cx="967048" cy="969772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4958239" y="6517854"/>
            <a:ext cx="41857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omeraskerden@hotmail.com.tr</a:t>
            </a:r>
          </a:p>
        </p:txBody>
      </p:sp>
      <p:sp>
        <p:nvSpPr>
          <p:cNvPr id="10" name="Slayt Numarası Yer Tutucusu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60D27-1CE8-45AB-AF3E-61D3A796A260}" type="slidenum">
              <a:rPr lang="tr-TR" smtClean="0"/>
              <a:t>41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92561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7" grpId="0"/>
      <p:bldP spid="8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79512" y="116632"/>
            <a:ext cx="878497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 </a:t>
            </a:r>
            <a:r>
              <a:rPr lang="tr-TR" sz="2800" b="1" dirty="0" smtClean="0">
                <a:solidFill>
                  <a:srgbClr val="FF0000"/>
                </a:solidFill>
              </a:rPr>
              <a:t>ÖRNEK-40) </a:t>
            </a:r>
            <a:r>
              <a:rPr lang="tr-TR" sz="2800" b="1" dirty="0" smtClean="0"/>
              <a:t>Üç madeni para </a:t>
            </a:r>
            <a:r>
              <a:rPr lang="tr-TR" sz="2800" b="1" dirty="0"/>
              <a:t>düzgün bir zemine </a:t>
            </a:r>
            <a:r>
              <a:rPr lang="tr-TR" sz="2800" b="1" dirty="0" smtClean="0"/>
              <a:t>atılıyor. En çok birinin yazı gelmesi olasılığı </a:t>
            </a:r>
            <a:r>
              <a:rPr lang="tr-TR" sz="2800" b="1" dirty="0"/>
              <a:t>kaçtır?</a:t>
            </a:r>
            <a:endParaRPr lang="tr-TR" sz="2800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9212" y="1268760"/>
            <a:ext cx="3465576" cy="936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739657" y="2420888"/>
            <a:ext cx="683373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 smtClean="0"/>
              <a:t>Paranın en çok birinin yazı,</a:t>
            </a:r>
          </a:p>
          <a:p>
            <a:r>
              <a:rPr lang="tr-TR" sz="2400" b="1" dirty="0" smtClean="0"/>
              <a:t> yani üçünün de tura veya birinin yazı gelmesi olayı</a:t>
            </a:r>
            <a:endParaRPr lang="tr-TR" sz="2400" b="1" dirty="0"/>
          </a:p>
        </p:txBody>
      </p:sp>
      <p:sp>
        <p:nvSpPr>
          <p:cNvPr id="5" name="Metin kutusu 4"/>
          <p:cNvSpPr txBox="1"/>
          <p:nvPr/>
        </p:nvSpPr>
        <p:spPr>
          <a:xfrm>
            <a:off x="201256" y="3573016"/>
            <a:ext cx="878497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Ö={(T,T,T),(Y,Y,Y),(T,T,Y),(T,Y,T),(Y,T,T),(Y,Y,T),(Y,T,Y),(T,Y,Y)}   s(ö)=8</a:t>
            </a:r>
          </a:p>
          <a:p>
            <a:endParaRPr lang="tr-TR" sz="1600" b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tr-TR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A={(T,T,T),(T,T,Y</a:t>
            </a:r>
            <a:r>
              <a:rPr lang="tr-TR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),(T,Y,T),(Y,T,T</a:t>
            </a:r>
            <a:r>
              <a:rPr lang="tr-TR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)}       s(A)=4</a:t>
            </a:r>
          </a:p>
          <a:p>
            <a:r>
              <a:rPr lang="tr-TR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B={(Y,Y,Y),</a:t>
            </a:r>
            <a:r>
              <a:rPr lang="tr-TR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 ),(Y,Y,T),(Y,T,Y),(T,Y,Y)</a:t>
            </a:r>
            <a:r>
              <a:rPr lang="tr-TR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}  s(B)=4</a:t>
            </a:r>
            <a:endParaRPr lang="tr-TR" sz="16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endParaRPr lang="tr-TR" sz="16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6" name="Nesne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5974810"/>
              </p:ext>
            </p:extLst>
          </p:nvPr>
        </p:nvGraphicFramePr>
        <p:xfrm>
          <a:off x="1619250" y="4797425"/>
          <a:ext cx="5534025" cy="180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32" name="Denklem" r:id="rId4" imgW="2489040" imgH="812520" progId="Equation.3">
                  <p:embed/>
                </p:oleObj>
              </mc:Choice>
              <mc:Fallback>
                <p:oleObj name="Denklem" r:id="rId4" imgW="2489040" imgH="812520" progId="Equation.3">
                  <p:embed/>
                  <p:pic>
                    <p:nvPicPr>
                      <p:cNvPr id="0" name="Nesn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9250" y="4797425"/>
                        <a:ext cx="5534025" cy="1800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2699792" y="1235092"/>
            <a:ext cx="967048" cy="969772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8" name="Dikdörtgen 7"/>
          <p:cNvSpPr/>
          <p:nvPr/>
        </p:nvSpPr>
        <p:spPr>
          <a:xfrm>
            <a:off x="4958239" y="6517854"/>
            <a:ext cx="41857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omeraskerden@hotmail.com.tr</a:t>
            </a:r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60D27-1CE8-45AB-AF3E-61D3A796A260}" type="slidenum">
              <a:rPr lang="tr-TR" smtClean="0"/>
              <a:t>42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36602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7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79512" y="116632"/>
            <a:ext cx="878497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</a:rPr>
              <a:t>ÖRNEK-41) </a:t>
            </a:r>
            <a:r>
              <a:rPr lang="tr-TR" sz="2800" b="1" dirty="0" smtClean="0"/>
              <a:t>İçerisinde 7 beyaz ve 6 sarı topun bulunduğu bir torbadan rastgele üç top seçiliyor. En az birisinin sarı olması olasılığı </a:t>
            </a:r>
            <a:r>
              <a:rPr lang="tr-TR" sz="2800" b="1" dirty="0"/>
              <a:t>kaçtır?</a:t>
            </a:r>
            <a:endParaRPr lang="tr-TR" sz="2800" dirty="0"/>
          </a:p>
        </p:txBody>
      </p:sp>
      <p:graphicFrame>
        <p:nvGraphicFramePr>
          <p:cNvPr id="3" name="Nesne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4471189"/>
              </p:ext>
            </p:extLst>
          </p:nvPr>
        </p:nvGraphicFramePr>
        <p:xfrm>
          <a:off x="683567" y="2996952"/>
          <a:ext cx="7795913" cy="30243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51" name="Denklem" r:id="rId3" imgW="3301920" imgH="1447560" progId="Equation.3">
                  <p:embed/>
                </p:oleObj>
              </mc:Choice>
              <mc:Fallback>
                <p:oleObj name="Denklem" r:id="rId3" imgW="3301920" imgH="1447560" progId="Equation.3">
                  <p:embed/>
                  <p:pic>
                    <p:nvPicPr>
                      <p:cNvPr id="0" name="Nesn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7" y="2996952"/>
                        <a:ext cx="7795913" cy="302433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5" y="1495968"/>
            <a:ext cx="3528392" cy="8521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9"/>
          <p:cNvSpPr>
            <a:spLocks noChangeArrowheads="1"/>
          </p:cNvSpPr>
          <p:nvPr/>
        </p:nvSpPr>
        <p:spPr bwMode="auto">
          <a:xfrm>
            <a:off x="3808961" y="1437180"/>
            <a:ext cx="967048" cy="969772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6" name="Dikdörtgen 5"/>
          <p:cNvSpPr/>
          <p:nvPr/>
        </p:nvSpPr>
        <p:spPr>
          <a:xfrm>
            <a:off x="4958239" y="6517854"/>
            <a:ext cx="41857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omeraskerden@hotmail.com.tr</a:t>
            </a: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60D27-1CE8-45AB-AF3E-61D3A796A260}" type="slidenum">
              <a:rPr lang="tr-TR" smtClean="0"/>
              <a:t>43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88737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79512" y="116632"/>
            <a:ext cx="878497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ÖRNEK-42) </a:t>
            </a:r>
            <a:r>
              <a:rPr lang="tr-TR" sz="2000" b="1" dirty="0" smtClean="0"/>
              <a:t>İki torbadan birincisinde 4 mavi,5 siyah top, ikincisinde ise 4 mavi ve 5 siyah top vardır. İki torbanın birincisinden bir top alınıp ikincisine ve daha sonra da ikincisinden bir top alınıp birincisine konulduğunda renk bakımından ilk durumu elde etme olasılığı nedir?</a:t>
            </a:r>
            <a:endParaRPr lang="tr-TR" sz="2000" dirty="0"/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421" y="1556792"/>
            <a:ext cx="3548203" cy="1872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6" name="Nesne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9296784"/>
              </p:ext>
            </p:extLst>
          </p:nvPr>
        </p:nvGraphicFramePr>
        <p:xfrm>
          <a:off x="755576" y="3933056"/>
          <a:ext cx="7219263" cy="24482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65" name="Denklem" r:id="rId4" imgW="3289300" imgH="1117600" progId="Equation.3">
                  <p:embed/>
                </p:oleObj>
              </mc:Choice>
              <mc:Fallback>
                <p:oleObj name="Denklem" r:id="rId4" imgW="3289300" imgH="11176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576" y="3933056"/>
                        <a:ext cx="7219263" cy="244827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60D27-1CE8-45AB-AF3E-61D3A796A260}" type="slidenum">
              <a:rPr lang="tr-TR" smtClean="0"/>
              <a:t>44</a:t>
            </a:fld>
            <a:endParaRPr lang="tr-TR"/>
          </a:p>
        </p:txBody>
      </p:sp>
      <p:sp>
        <p:nvSpPr>
          <p:cNvPr id="7" name="Dikdörtgen 6"/>
          <p:cNvSpPr/>
          <p:nvPr/>
        </p:nvSpPr>
        <p:spPr>
          <a:xfrm>
            <a:off x="4958239" y="6517854"/>
            <a:ext cx="41857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975867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9343"/>
            <a:ext cx="4859906" cy="45517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341784" y="4823403"/>
            <a:ext cx="40141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/>
              <a:t>Mavi istendi siyahtan başlandı.</a:t>
            </a:r>
          </a:p>
          <a:p>
            <a:r>
              <a:rPr lang="tr-TR" b="1" dirty="0"/>
              <a:t>O(SİYAH).O(MAVİ)=O(MAVİ).O(MAVİ+1) </a:t>
            </a: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aphicFrame>
        <p:nvGraphicFramePr>
          <p:cNvPr id="4" name="Nesne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1489113"/>
              </p:ext>
            </p:extLst>
          </p:nvPr>
        </p:nvGraphicFramePr>
        <p:xfrm>
          <a:off x="341784" y="5661248"/>
          <a:ext cx="4197930" cy="8395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90" name="Denklem" r:id="rId4" imgW="1955800" imgH="393700" progId="Equation.3">
                  <p:embed/>
                </p:oleObj>
              </mc:Choice>
              <mc:Fallback>
                <p:oleObj name="Denklem" r:id="rId4" imgW="1955800" imgH="3937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1784" y="5661248"/>
                        <a:ext cx="4197930" cy="83958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5845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7" y="58295"/>
            <a:ext cx="3874163" cy="14984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846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7" y="1591333"/>
            <a:ext cx="3730146" cy="15970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847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645023"/>
            <a:ext cx="3224556" cy="12961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755576" y="3789039"/>
            <a:ext cx="967048" cy="82575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60D27-1CE8-45AB-AF3E-61D3A796A260}" type="slidenum">
              <a:rPr lang="tr-TR" smtClean="0"/>
              <a:t>45</a:t>
            </a:fld>
            <a:endParaRPr lang="tr-TR"/>
          </a:p>
        </p:txBody>
      </p:sp>
      <p:sp>
        <p:nvSpPr>
          <p:cNvPr id="11" name="Dikdörtgen 10"/>
          <p:cNvSpPr/>
          <p:nvPr/>
        </p:nvSpPr>
        <p:spPr>
          <a:xfrm>
            <a:off x="4958239" y="6517854"/>
            <a:ext cx="41857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1419529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60D27-1CE8-45AB-AF3E-61D3A796A260}" type="slidenum">
              <a:rPr lang="tr-TR" smtClean="0"/>
              <a:t>46</a:t>
            </a:fld>
            <a:endParaRPr lang="tr-TR"/>
          </a:p>
        </p:txBody>
      </p:sp>
      <p:sp>
        <p:nvSpPr>
          <p:cNvPr id="7" name="Text Box 13"/>
          <p:cNvSpPr txBox="1">
            <a:spLocks noChangeArrowheads="1"/>
          </p:cNvSpPr>
          <p:nvPr/>
        </p:nvSpPr>
        <p:spPr bwMode="auto">
          <a:xfrm>
            <a:off x="179388" y="188913"/>
            <a:ext cx="8713787" cy="644525"/>
          </a:xfrm>
          <a:prstGeom prst="rect">
            <a:avLst/>
          </a:prstGeom>
          <a:noFill/>
          <a:ln w="3175">
            <a:solidFill>
              <a:srgbClr val="FFFF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zh-CN" dirty="0" smtClean="0">
                <a:solidFill>
                  <a:srgbClr val="FF0000"/>
                </a:solidFill>
              </a:rPr>
              <a:t>ÖRNEK-44) </a:t>
            </a:r>
            <a:r>
              <a:rPr lang="tr-TR" altLang="zh-CN" dirty="0">
                <a:solidFill>
                  <a:srgbClr val="FF0000"/>
                </a:solidFill>
              </a:rPr>
              <a:t>:</a:t>
            </a:r>
            <a:r>
              <a:rPr lang="tr-TR" altLang="zh-CN" dirty="0"/>
              <a:t>Hilesiz bir çift zar </a:t>
            </a:r>
            <a:r>
              <a:rPr lang="tr-TR" altLang="zh-CN" dirty="0" smtClean="0"/>
              <a:t>atılıyor. Zarın </a:t>
            </a:r>
            <a:r>
              <a:rPr lang="tr-TR" altLang="zh-CN" dirty="0"/>
              <a:t>üst yüzüne gelen rakamların </a:t>
            </a:r>
            <a:r>
              <a:rPr lang="tr-TR" altLang="zh-CN" dirty="0" smtClean="0"/>
              <a:t>çarpımının 12 olması </a:t>
            </a:r>
            <a:r>
              <a:rPr lang="tr-TR" altLang="zh-CN" dirty="0"/>
              <a:t>olasılığı kaçtır?</a:t>
            </a:r>
          </a:p>
        </p:txBody>
      </p:sp>
      <p:pic>
        <p:nvPicPr>
          <p:cNvPr id="36897" name="Picture 3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033565"/>
            <a:ext cx="3384500" cy="20962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3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aphicFrame>
        <p:nvGraphicFramePr>
          <p:cNvPr id="8" name="Nesne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1745529"/>
              </p:ext>
            </p:extLst>
          </p:nvPr>
        </p:nvGraphicFramePr>
        <p:xfrm>
          <a:off x="4888793" y="1683175"/>
          <a:ext cx="3460750" cy="1225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55" name="Denklem" r:id="rId4" imgW="1701720" imgH="609480" progId="Equation.3">
                  <p:embed/>
                </p:oleObj>
              </mc:Choice>
              <mc:Fallback>
                <p:oleObj name="Denklem" r:id="rId4" imgW="1701720" imgH="609480" progId="Equation.3">
                  <p:embed/>
                  <p:pic>
                    <p:nvPicPr>
                      <p:cNvPr id="0" name="Object 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88793" y="1683175"/>
                        <a:ext cx="3460750" cy="12255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3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aphicFrame>
        <p:nvGraphicFramePr>
          <p:cNvPr id="10" name="Nesne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2996209"/>
              </p:ext>
            </p:extLst>
          </p:nvPr>
        </p:nvGraphicFramePr>
        <p:xfrm>
          <a:off x="4860032" y="620688"/>
          <a:ext cx="3658665" cy="795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56" name="Denklem" r:id="rId6" imgW="1790700" imgH="393700" progId="Equation.3">
                  <p:embed/>
                </p:oleObj>
              </mc:Choice>
              <mc:Fallback>
                <p:oleObj name="Denklem" r:id="rId6" imgW="1790700" imgH="393700" progId="Equation.3">
                  <p:embed/>
                  <p:pic>
                    <p:nvPicPr>
                      <p:cNvPr id="0" name="Object 3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60032" y="620688"/>
                        <a:ext cx="3658665" cy="7953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9"/>
          <p:cNvSpPr>
            <a:spLocks noChangeArrowheads="1"/>
          </p:cNvSpPr>
          <p:nvPr/>
        </p:nvSpPr>
        <p:spPr bwMode="auto">
          <a:xfrm>
            <a:off x="5652120" y="620688"/>
            <a:ext cx="967048" cy="82575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14" name="Text Box 13"/>
          <p:cNvSpPr txBox="1">
            <a:spLocks noChangeArrowheads="1"/>
          </p:cNvSpPr>
          <p:nvPr/>
        </p:nvSpPr>
        <p:spPr bwMode="auto">
          <a:xfrm>
            <a:off x="179387" y="3476297"/>
            <a:ext cx="8713787" cy="644525"/>
          </a:xfrm>
          <a:prstGeom prst="rect">
            <a:avLst/>
          </a:prstGeom>
          <a:noFill/>
          <a:ln w="3175">
            <a:solidFill>
              <a:srgbClr val="FFFF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zh-CN" dirty="0" smtClean="0">
                <a:solidFill>
                  <a:srgbClr val="FF0000"/>
                </a:solidFill>
              </a:rPr>
              <a:t>ÖRNEK-45) </a:t>
            </a:r>
            <a:r>
              <a:rPr lang="tr-TR" altLang="zh-CN" dirty="0">
                <a:solidFill>
                  <a:srgbClr val="FF0000"/>
                </a:solidFill>
              </a:rPr>
              <a:t>:</a:t>
            </a:r>
            <a:r>
              <a:rPr lang="tr-TR" altLang="zh-CN" dirty="0"/>
              <a:t>Hilesiz bir çift zar </a:t>
            </a:r>
            <a:r>
              <a:rPr lang="tr-TR" altLang="zh-CN" dirty="0" smtClean="0"/>
              <a:t>atılıyor. Zarın </a:t>
            </a:r>
            <a:r>
              <a:rPr lang="tr-TR" altLang="zh-CN" dirty="0"/>
              <a:t>üst yüzüne gelen rakamların </a:t>
            </a:r>
            <a:r>
              <a:rPr lang="tr-TR" altLang="zh-CN" dirty="0" smtClean="0"/>
              <a:t>çarpımının en az 15 olması </a:t>
            </a:r>
            <a:r>
              <a:rPr lang="tr-TR" altLang="zh-CN" dirty="0"/>
              <a:t>olasılığı kaçtır?</a:t>
            </a:r>
          </a:p>
        </p:txBody>
      </p:sp>
      <p:pic>
        <p:nvPicPr>
          <p:cNvPr id="36903" name="Picture 3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333875"/>
            <a:ext cx="3384500" cy="20810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1" name="Nesne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5017680"/>
              </p:ext>
            </p:extLst>
          </p:nvPr>
        </p:nvGraphicFramePr>
        <p:xfrm>
          <a:off x="4991100" y="4121150"/>
          <a:ext cx="3686175" cy="795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57" name="Denklem" r:id="rId9" imgW="1803240" imgH="393480" progId="Equation.3">
                  <p:embed/>
                </p:oleObj>
              </mc:Choice>
              <mc:Fallback>
                <p:oleObj name="Denklem" r:id="rId9" imgW="1803240" imgH="393480" progId="Equation.3">
                  <p:embed/>
                  <p:pic>
                    <p:nvPicPr>
                      <p:cNvPr id="0" name="Nesn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91100" y="4121150"/>
                        <a:ext cx="3686175" cy="7953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Nesne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8996555"/>
              </p:ext>
            </p:extLst>
          </p:nvPr>
        </p:nvGraphicFramePr>
        <p:xfrm>
          <a:off x="4354513" y="5084763"/>
          <a:ext cx="4029075" cy="1225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58" name="Denklem" r:id="rId11" imgW="1981080" imgH="609480" progId="Equation.3">
                  <p:embed/>
                </p:oleObj>
              </mc:Choice>
              <mc:Fallback>
                <p:oleObj name="Denklem" r:id="rId11" imgW="1981080" imgH="609480" progId="Equation.3">
                  <p:embed/>
                  <p:pic>
                    <p:nvPicPr>
                      <p:cNvPr id="0" name="Nesn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54513" y="5084763"/>
                        <a:ext cx="4029075" cy="1225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ectangle 9"/>
          <p:cNvSpPr>
            <a:spLocks noChangeArrowheads="1"/>
          </p:cNvSpPr>
          <p:nvPr/>
        </p:nvSpPr>
        <p:spPr bwMode="auto">
          <a:xfrm>
            <a:off x="7908574" y="4120822"/>
            <a:ext cx="967048" cy="82575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19" name="Dikdörtgen 18"/>
          <p:cNvSpPr/>
          <p:nvPr/>
        </p:nvSpPr>
        <p:spPr>
          <a:xfrm>
            <a:off x="4958239" y="6517854"/>
            <a:ext cx="41857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1729276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68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68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68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69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69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69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 animBg="1"/>
      <p:bldP spid="14" grpId="0" animBg="1"/>
      <p:bldP spid="18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60D27-1CE8-45AB-AF3E-61D3A796A260}" type="slidenum">
              <a:rPr lang="tr-TR" smtClean="0"/>
              <a:t>47</a:t>
            </a:fld>
            <a:endParaRPr lang="tr-TR"/>
          </a:p>
        </p:txBody>
      </p:sp>
      <p:sp>
        <p:nvSpPr>
          <p:cNvPr id="3" name="Text Box 13"/>
          <p:cNvSpPr txBox="1">
            <a:spLocks noChangeArrowheads="1"/>
          </p:cNvSpPr>
          <p:nvPr/>
        </p:nvSpPr>
        <p:spPr bwMode="auto">
          <a:xfrm>
            <a:off x="166459" y="210602"/>
            <a:ext cx="8713787" cy="644525"/>
          </a:xfrm>
          <a:prstGeom prst="rect">
            <a:avLst/>
          </a:prstGeom>
          <a:noFill/>
          <a:ln w="3175">
            <a:solidFill>
              <a:srgbClr val="FFFF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zh-CN" dirty="0" smtClean="0">
                <a:solidFill>
                  <a:srgbClr val="FF0000"/>
                </a:solidFill>
              </a:rPr>
              <a:t>ÖRNEK-46) </a:t>
            </a:r>
            <a:r>
              <a:rPr lang="tr-TR" altLang="zh-CN" dirty="0">
                <a:solidFill>
                  <a:srgbClr val="FF0000"/>
                </a:solidFill>
              </a:rPr>
              <a:t>:</a:t>
            </a:r>
            <a:r>
              <a:rPr lang="tr-TR" altLang="zh-CN" dirty="0"/>
              <a:t>Hilesiz bir çift zar </a:t>
            </a:r>
            <a:r>
              <a:rPr lang="tr-TR" altLang="zh-CN" dirty="0" smtClean="0"/>
              <a:t>atılıyor. Zarın </a:t>
            </a:r>
            <a:r>
              <a:rPr lang="tr-TR" altLang="zh-CN" dirty="0"/>
              <a:t>üst yüzüne gelen rakamların </a:t>
            </a:r>
            <a:r>
              <a:rPr lang="tr-TR" altLang="zh-CN" dirty="0" smtClean="0"/>
              <a:t>çarpımının en çok (en fazla) 12 olması </a:t>
            </a:r>
            <a:r>
              <a:rPr lang="tr-TR" altLang="zh-CN" dirty="0"/>
              <a:t>olasılığı kaçtır?</a:t>
            </a:r>
          </a:p>
        </p:txBody>
      </p:sp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980728"/>
            <a:ext cx="3751956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" name="Nesne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5423512"/>
              </p:ext>
            </p:extLst>
          </p:nvPr>
        </p:nvGraphicFramePr>
        <p:xfrm>
          <a:off x="4764088" y="981075"/>
          <a:ext cx="4024312" cy="795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36" name="Denklem" r:id="rId4" imgW="1968480" imgH="393480" progId="Equation.3">
                  <p:embed/>
                </p:oleObj>
              </mc:Choice>
              <mc:Fallback>
                <p:oleObj name="Denklem" r:id="rId4" imgW="1968480" imgH="393480" progId="Equation.3">
                  <p:embed/>
                  <p:pic>
                    <p:nvPicPr>
                      <p:cNvPr id="0" name="Nesn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64088" y="981075"/>
                        <a:ext cx="4024312" cy="7953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Nesne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9074783"/>
              </p:ext>
            </p:extLst>
          </p:nvPr>
        </p:nvGraphicFramePr>
        <p:xfrm>
          <a:off x="4545800" y="1916832"/>
          <a:ext cx="4210050" cy="1225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37" name="Denklem" r:id="rId6" imgW="2070000" imgH="609480" progId="Equation.3">
                  <p:embed/>
                </p:oleObj>
              </mc:Choice>
              <mc:Fallback>
                <p:oleObj name="Denklem" r:id="rId6" imgW="2070000" imgH="609480" progId="Equation.3">
                  <p:embed/>
                  <p:pic>
                    <p:nvPicPr>
                      <p:cNvPr id="0" name="Nesn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45800" y="1916832"/>
                        <a:ext cx="4210050" cy="1225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4788024" y="982256"/>
            <a:ext cx="967048" cy="82575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8" name="Text Box 13"/>
          <p:cNvSpPr txBox="1">
            <a:spLocks noChangeArrowheads="1"/>
          </p:cNvSpPr>
          <p:nvPr/>
        </p:nvSpPr>
        <p:spPr bwMode="auto">
          <a:xfrm>
            <a:off x="192002" y="3501008"/>
            <a:ext cx="8713787" cy="644525"/>
          </a:xfrm>
          <a:prstGeom prst="rect">
            <a:avLst/>
          </a:prstGeom>
          <a:noFill/>
          <a:ln w="3175">
            <a:solidFill>
              <a:srgbClr val="FFFF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zh-CN" dirty="0" smtClean="0">
                <a:solidFill>
                  <a:srgbClr val="FF0000"/>
                </a:solidFill>
              </a:rPr>
              <a:t>ÖRNEK-47) </a:t>
            </a:r>
            <a:r>
              <a:rPr lang="tr-TR" altLang="zh-CN" dirty="0">
                <a:solidFill>
                  <a:srgbClr val="FF0000"/>
                </a:solidFill>
              </a:rPr>
              <a:t>:</a:t>
            </a:r>
            <a:r>
              <a:rPr lang="tr-TR" altLang="zh-CN" dirty="0"/>
              <a:t>Hilesiz bir çift zar </a:t>
            </a:r>
            <a:r>
              <a:rPr lang="tr-TR" altLang="zh-CN" dirty="0" smtClean="0"/>
              <a:t>atılıyor. Zarın </a:t>
            </a:r>
            <a:r>
              <a:rPr lang="tr-TR" altLang="zh-CN" dirty="0"/>
              <a:t>üst yüzüne gelen rakamların </a:t>
            </a:r>
            <a:r>
              <a:rPr lang="tr-TR" altLang="zh-CN" dirty="0" smtClean="0"/>
              <a:t>toplamının 10  olması </a:t>
            </a:r>
            <a:r>
              <a:rPr lang="tr-TR" altLang="zh-CN" dirty="0"/>
              <a:t>olasılığı kaçtır?</a:t>
            </a:r>
          </a:p>
        </p:txBody>
      </p:sp>
      <p:graphicFrame>
        <p:nvGraphicFramePr>
          <p:cNvPr id="6" name="Nesne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697085"/>
              </p:ext>
            </p:extLst>
          </p:nvPr>
        </p:nvGraphicFramePr>
        <p:xfrm>
          <a:off x="4762500" y="4052888"/>
          <a:ext cx="3713163" cy="795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38" name="Denklem" r:id="rId8" imgW="1815840" imgH="393480" progId="Equation.3">
                  <p:embed/>
                </p:oleObj>
              </mc:Choice>
              <mc:Fallback>
                <p:oleObj name="Denklem" r:id="rId8" imgW="1815840" imgH="393480" progId="Equation.3">
                  <p:embed/>
                  <p:pic>
                    <p:nvPicPr>
                      <p:cNvPr id="0" name="Nesn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62500" y="4052888"/>
                        <a:ext cx="3713163" cy="7953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Nesne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8780729"/>
              </p:ext>
            </p:extLst>
          </p:nvPr>
        </p:nvGraphicFramePr>
        <p:xfrm>
          <a:off x="4946650" y="5157788"/>
          <a:ext cx="3435350" cy="1225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39" name="Denklem" r:id="rId10" imgW="1688760" imgH="609480" progId="Equation.3">
                  <p:embed/>
                </p:oleObj>
              </mc:Choice>
              <mc:Fallback>
                <p:oleObj name="Denklem" r:id="rId10" imgW="1688760" imgH="609480" progId="Equation.3">
                  <p:embed/>
                  <p:pic>
                    <p:nvPicPr>
                      <p:cNvPr id="0" name="Nesn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46650" y="5157788"/>
                        <a:ext cx="3435350" cy="1225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6588224" y="3952226"/>
            <a:ext cx="967048" cy="988942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pic>
        <p:nvPicPr>
          <p:cNvPr id="42001" name="Picture 17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405275"/>
            <a:ext cx="3703642" cy="22910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Dikdörtgen 13"/>
          <p:cNvSpPr/>
          <p:nvPr/>
        </p:nvSpPr>
        <p:spPr>
          <a:xfrm>
            <a:off x="4958239" y="6517854"/>
            <a:ext cx="41857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2619659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20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20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20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  <p:bldP spid="12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60D27-1CE8-45AB-AF3E-61D3A796A260}" type="slidenum">
              <a:rPr lang="tr-TR" smtClean="0"/>
              <a:t>48</a:t>
            </a:fld>
            <a:endParaRPr lang="tr-TR"/>
          </a:p>
        </p:txBody>
      </p:sp>
      <p:sp>
        <p:nvSpPr>
          <p:cNvPr id="3" name="Text Box 13"/>
          <p:cNvSpPr txBox="1">
            <a:spLocks noChangeArrowheads="1"/>
          </p:cNvSpPr>
          <p:nvPr/>
        </p:nvSpPr>
        <p:spPr bwMode="auto">
          <a:xfrm>
            <a:off x="251520" y="116631"/>
            <a:ext cx="8713787" cy="644525"/>
          </a:xfrm>
          <a:prstGeom prst="rect">
            <a:avLst/>
          </a:prstGeom>
          <a:noFill/>
          <a:ln w="3175">
            <a:solidFill>
              <a:srgbClr val="FFFF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zh-CN" dirty="0" smtClean="0">
                <a:solidFill>
                  <a:srgbClr val="FF0000"/>
                </a:solidFill>
              </a:rPr>
              <a:t>ÖRNEK-48) </a:t>
            </a:r>
            <a:r>
              <a:rPr lang="tr-TR" altLang="zh-CN" dirty="0">
                <a:solidFill>
                  <a:srgbClr val="FF0000"/>
                </a:solidFill>
              </a:rPr>
              <a:t>:</a:t>
            </a:r>
            <a:r>
              <a:rPr lang="tr-TR" altLang="zh-CN" dirty="0"/>
              <a:t>Hilesiz bir çift zar </a:t>
            </a:r>
            <a:r>
              <a:rPr lang="tr-TR" altLang="zh-CN" dirty="0" smtClean="0"/>
              <a:t>atılıyor. Zarın </a:t>
            </a:r>
            <a:r>
              <a:rPr lang="tr-TR" altLang="zh-CN" dirty="0"/>
              <a:t>üst yüzüne gelen rakamların </a:t>
            </a:r>
            <a:r>
              <a:rPr lang="tr-TR" altLang="zh-CN" dirty="0" smtClean="0"/>
              <a:t>toplamının en az 8  olması </a:t>
            </a:r>
            <a:r>
              <a:rPr lang="tr-TR" altLang="zh-CN" dirty="0"/>
              <a:t>olasılığı kaçtır?</a:t>
            </a:r>
          </a:p>
        </p:txBody>
      </p:sp>
      <p:graphicFrame>
        <p:nvGraphicFramePr>
          <p:cNvPr id="4" name="Nesne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7746904"/>
              </p:ext>
            </p:extLst>
          </p:nvPr>
        </p:nvGraphicFramePr>
        <p:xfrm>
          <a:off x="5018782" y="583059"/>
          <a:ext cx="3946525" cy="795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39" name="Denklem" r:id="rId3" imgW="1930320" imgH="393480" progId="Equation.3">
                  <p:embed/>
                </p:oleObj>
              </mc:Choice>
              <mc:Fallback>
                <p:oleObj name="Denklem" r:id="rId3" imgW="1930320" imgH="393480" progId="Equation.3">
                  <p:embed/>
                  <p:pic>
                    <p:nvPicPr>
                      <p:cNvPr id="0" name="Nesn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18782" y="583059"/>
                        <a:ext cx="3946525" cy="7953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301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279" y="980728"/>
            <a:ext cx="3506149" cy="2160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5" name="Nesne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9455966"/>
              </p:ext>
            </p:extLst>
          </p:nvPr>
        </p:nvGraphicFramePr>
        <p:xfrm>
          <a:off x="4784725" y="1700213"/>
          <a:ext cx="3873500" cy="1225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40" name="Denklem" r:id="rId6" imgW="1904760" imgH="609480" progId="Equation.3">
                  <p:embed/>
                </p:oleObj>
              </mc:Choice>
              <mc:Fallback>
                <p:oleObj name="Denklem" r:id="rId6" imgW="1904760" imgH="609480" progId="Equation.3">
                  <p:embed/>
                  <p:pic>
                    <p:nvPicPr>
                      <p:cNvPr id="0" name="Nesn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4725" y="1700213"/>
                        <a:ext cx="3873500" cy="1225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 Box 13"/>
          <p:cNvSpPr txBox="1">
            <a:spLocks noChangeArrowheads="1"/>
          </p:cNvSpPr>
          <p:nvPr/>
        </p:nvSpPr>
        <p:spPr bwMode="auto">
          <a:xfrm>
            <a:off x="239335" y="3284984"/>
            <a:ext cx="8713787" cy="644525"/>
          </a:xfrm>
          <a:prstGeom prst="rect">
            <a:avLst/>
          </a:prstGeom>
          <a:noFill/>
          <a:ln w="3175">
            <a:solidFill>
              <a:srgbClr val="FFFF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zh-CN" dirty="0" smtClean="0">
                <a:solidFill>
                  <a:srgbClr val="FF0000"/>
                </a:solidFill>
              </a:rPr>
              <a:t>ÖRNEK-49) </a:t>
            </a:r>
            <a:r>
              <a:rPr lang="tr-TR" altLang="zh-CN" dirty="0">
                <a:solidFill>
                  <a:srgbClr val="FF0000"/>
                </a:solidFill>
              </a:rPr>
              <a:t>:</a:t>
            </a:r>
            <a:r>
              <a:rPr lang="tr-TR" altLang="zh-CN" dirty="0"/>
              <a:t>Hilesiz bir çift zar </a:t>
            </a:r>
            <a:r>
              <a:rPr lang="tr-TR" altLang="zh-CN" dirty="0" smtClean="0"/>
              <a:t>atılıyor. Zarın </a:t>
            </a:r>
            <a:r>
              <a:rPr lang="tr-TR" altLang="zh-CN" dirty="0"/>
              <a:t>üst yüzüne gelen rakamların </a:t>
            </a:r>
            <a:r>
              <a:rPr lang="tr-TR" altLang="zh-CN" dirty="0" smtClean="0"/>
              <a:t>toplamının en çok (en fazla) 7  olması </a:t>
            </a:r>
            <a:r>
              <a:rPr lang="tr-TR" altLang="zh-CN" dirty="0"/>
              <a:t>olasılığı kaçtır?</a:t>
            </a:r>
          </a:p>
        </p:txBody>
      </p:sp>
      <p:graphicFrame>
        <p:nvGraphicFramePr>
          <p:cNvPr id="6" name="Nesne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0847953"/>
              </p:ext>
            </p:extLst>
          </p:nvPr>
        </p:nvGraphicFramePr>
        <p:xfrm>
          <a:off x="4833938" y="3929063"/>
          <a:ext cx="3998912" cy="795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41" name="Denklem" r:id="rId8" imgW="1955520" imgH="393480" progId="Equation.3">
                  <p:embed/>
                </p:oleObj>
              </mc:Choice>
              <mc:Fallback>
                <p:oleObj name="Denklem" r:id="rId8" imgW="1955520" imgH="393480" progId="Equation.3">
                  <p:embed/>
                  <p:pic>
                    <p:nvPicPr>
                      <p:cNvPr id="0" name="Nesn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33938" y="3929063"/>
                        <a:ext cx="3998912" cy="7953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3016" name="Picture 8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431" y="4077072"/>
            <a:ext cx="3480997" cy="21516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8" name="Nesne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1748417"/>
              </p:ext>
            </p:extLst>
          </p:nvPr>
        </p:nvGraphicFramePr>
        <p:xfrm>
          <a:off x="4697413" y="5003800"/>
          <a:ext cx="4054475" cy="1225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42" name="Denklem" r:id="rId11" imgW="1993680" imgH="609480" progId="Equation.3">
                  <p:embed/>
                </p:oleObj>
              </mc:Choice>
              <mc:Fallback>
                <p:oleObj name="Denklem" r:id="rId11" imgW="1993680" imgH="609480" progId="Equation.3">
                  <p:embed/>
                  <p:pic>
                    <p:nvPicPr>
                      <p:cNvPr id="0" name="Nesn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97413" y="5003800"/>
                        <a:ext cx="4054475" cy="1225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4932040" y="486257"/>
            <a:ext cx="967048" cy="988942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5796136" y="3911858"/>
            <a:ext cx="967048" cy="988942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13" name="Dikdörtgen 12"/>
          <p:cNvSpPr/>
          <p:nvPr/>
        </p:nvSpPr>
        <p:spPr>
          <a:xfrm>
            <a:off x="4958239" y="6517854"/>
            <a:ext cx="41857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2859639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30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11" grpId="0" animBg="1"/>
      <p:bldP spid="12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>
            <a:spLocks noChangeArrowheads="1"/>
          </p:cNvSpPr>
          <p:nvPr/>
        </p:nvSpPr>
        <p:spPr bwMode="auto">
          <a:xfrm>
            <a:off x="2007344" y="260648"/>
            <a:ext cx="4975786" cy="1200329"/>
          </a:xfrm>
          <a:prstGeom prst="rect">
            <a:avLst/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tr-TR" altLang="zh-CN" sz="7200" b="1" dirty="0" smtClean="0">
                <a:solidFill>
                  <a:srgbClr val="FF0000"/>
                </a:solidFill>
              </a:rPr>
              <a:t>HAZIRLAYAN</a:t>
            </a:r>
            <a:endParaRPr lang="tr-TR" sz="7200" b="1" dirty="0"/>
          </a:p>
        </p:txBody>
      </p:sp>
      <p:sp>
        <p:nvSpPr>
          <p:cNvPr id="3" name="Dikdörtgen 2"/>
          <p:cNvSpPr>
            <a:spLocks noChangeArrowheads="1"/>
          </p:cNvSpPr>
          <p:nvPr/>
        </p:nvSpPr>
        <p:spPr bwMode="auto">
          <a:xfrm>
            <a:off x="203847" y="4149080"/>
            <a:ext cx="8784976" cy="2308324"/>
          </a:xfrm>
          <a:prstGeom prst="rect">
            <a:avLst/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8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ÖMER ASKERDEN</a:t>
            </a:r>
          </a:p>
          <a:p>
            <a:r>
              <a:rPr lang="tr-TR" sz="24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UZMAN İLKÖĞRETİM MATEMATİK ÖĞRETMENİ</a:t>
            </a:r>
          </a:p>
          <a:p>
            <a:pPr algn="r"/>
            <a:r>
              <a:rPr lang="tr-TR" sz="36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AKSARAY</a:t>
            </a:r>
          </a:p>
          <a:p>
            <a:pPr algn="r"/>
            <a:r>
              <a:rPr lang="tr-TR" sz="32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omeraskerden@hotmail.com.tr</a:t>
            </a:r>
            <a:endParaRPr lang="tr-TR" sz="3200" b="1" dirty="0">
              <a:solidFill>
                <a:srgbClr val="FF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60D27-1CE8-45AB-AF3E-61D3A796A260}" type="slidenum">
              <a:rPr lang="tr-TR" smtClean="0"/>
              <a:t>49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24840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Resim 4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83627"/>
            <a:ext cx="8136904" cy="6114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4958239" y="6517854"/>
            <a:ext cx="41857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omeraskerden@hotmail.com.tr</a:t>
            </a:r>
          </a:p>
        </p:txBody>
      </p:sp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60D27-1CE8-45AB-AF3E-61D3A796A260}" type="slidenum">
              <a:rPr lang="tr-TR" smtClean="0"/>
              <a:t>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18385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208845" y="188640"/>
            <a:ext cx="8713787" cy="923330"/>
          </a:xfrm>
          <a:prstGeom prst="rect">
            <a:avLst/>
          </a:prstGeom>
          <a:noFill/>
          <a:ln w="3175">
            <a:solidFill>
              <a:srgbClr val="FFFF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zh-CN" dirty="0">
                <a:solidFill>
                  <a:srgbClr val="FF0000"/>
                </a:solidFill>
              </a:rPr>
              <a:t>ÖRNEK-1) :</a:t>
            </a:r>
            <a:r>
              <a:rPr lang="tr-TR" altLang="zh-CN" dirty="0"/>
              <a:t> </a:t>
            </a:r>
            <a:r>
              <a:rPr lang="tr-TR" altLang="zh-CN" dirty="0" smtClean="0"/>
              <a:t>Bir </a:t>
            </a:r>
            <a:r>
              <a:rPr lang="tr-TR" altLang="zh-CN" dirty="0"/>
              <a:t>kutu içinde 5 tane kırmızı ve 10 tane mavi top </a:t>
            </a:r>
            <a:r>
              <a:rPr lang="tr-TR" altLang="zh-CN" dirty="0" smtClean="0"/>
              <a:t>vardır. Kutudan </a:t>
            </a:r>
            <a:r>
              <a:rPr lang="tr-TR" altLang="zh-CN" dirty="0"/>
              <a:t>alınan top geri konmamak üzere iki top </a:t>
            </a:r>
            <a:r>
              <a:rPr lang="tr-TR" altLang="zh-CN" dirty="0" smtClean="0"/>
              <a:t>alınıyor. Buna göre, alınan </a:t>
            </a:r>
            <a:r>
              <a:rPr lang="tr-TR" altLang="zh-CN" dirty="0"/>
              <a:t>topların en az birinin mavi olma o</a:t>
            </a:r>
            <a:r>
              <a:rPr lang="tr-TR" altLang="zh-CN" dirty="0" smtClean="0"/>
              <a:t>lasılığı </a:t>
            </a:r>
            <a:r>
              <a:rPr lang="tr-TR" altLang="zh-CN" dirty="0"/>
              <a:t>kaçtır?</a:t>
            </a:r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845" y="1772816"/>
            <a:ext cx="2490947" cy="1377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4269" y="769217"/>
            <a:ext cx="3513117" cy="1152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5174" y="1948804"/>
            <a:ext cx="2880340" cy="12018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5514" y="1950684"/>
            <a:ext cx="3117692" cy="1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5745514" y="844586"/>
            <a:ext cx="892460" cy="1001389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4958239" y="6517854"/>
            <a:ext cx="41857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omeraskerden@hotmail.com.tr</a:t>
            </a:r>
          </a:p>
        </p:txBody>
      </p:sp>
      <p:graphicFrame>
        <p:nvGraphicFramePr>
          <p:cNvPr id="5" name="Nesne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7896695"/>
              </p:ext>
            </p:extLst>
          </p:nvPr>
        </p:nvGraphicFramePr>
        <p:xfrm>
          <a:off x="989013" y="3500438"/>
          <a:ext cx="7156450" cy="2808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32" name="Denklem" r:id="rId7" imgW="3263760" imgH="1447560" progId="Equation.3">
                  <p:embed/>
                </p:oleObj>
              </mc:Choice>
              <mc:Fallback>
                <p:oleObj name="Denklem" r:id="rId7" imgW="3263760" imgH="1447560" progId="Equation.3">
                  <p:embed/>
                  <p:pic>
                    <p:nvPicPr>
                      <p:cNvPr id="0" name="Nesn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89013" y="3500438"/>
                        <a:ext cx="7156450" cy="28082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60D27-1CE8-45AB-AF3E-61D3A796A260}" type="slidenum">
              <a:rPr lang="tr-TR" smtClean="0"/>
              <a:t>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25075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208845" y="188640"/>
            <a:ext cx="8713787" cy="923330"/>
          </a:xfrm>
          <a:prstGeom prst="rect">
            <a:avLst/>
          </a:prstGeom>
          <a:noFill/>
          <a:ln w="3175">
            <a:solidFill>
              <a:srgbClr val="FFFF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zh-CN" dirty="0" smtClean="0">
                <a:solidFill>
                  <a:srgbClr val="FF0000"/>
                </a:solidFill>
              </a:rPr>
              <a:t>ÖRNEK-2) :</a:t>
            </a:r>
            <a:r>
              <a:rPr lang="tr-TR" altLang="zh-CN" dirty="0" smtClean="0"/>
              <a:t>Bir </a:t>
            </a:r>
            <a:r>
              <a:rPr lang="tr-TR" altLang="zh-CN" dirty="0"/>
              <a:t>kutu içinde 5 tane kırmızı ve 10 tane mavi top </a:t>
            </a:r>
            <a:r>
              <a:rPr lang="tr-TR" altLang="zh-CN" dirty="0" smtClean="0"/>
              <a:t>vardır. Kutudan </a:t>
            </a:r>
            <a:r>
              <a:rPr lang="tr-TR" altLang="zh-CN" dirty="0"/>
              <a:t>alınan top geri konmamak üzere iki top </a:t>
            </a:r>
            <a:r>
              <a:rPr lang="tr-TR" altLang="zh-CN" dirty="0" smtClean="0"/>
              <a:t>alınıyor. Buna göre, alınan </a:t>
            </a:r>
            <a:r>
              <a:rPr lang="tr-TR" altLang="zh-CN" dirty="0"/>
              <a:t>topların en az birinin </a:t>
            </a:r>
            <a:r>
              <a:rPr lang="tr-TR" altLang="zh-CN" dirty="0" smtClean="0"/>
              <a:t>kırmızı </a:t>
            </a:r>
            <a:r>
              <a:rPr lang="tr-TR" altLang="zh-CN" dirty="0"/>
              <a:t>olma o</a:t>
            </a:r>
            <a:r>
              <a:rPr lang="tr-TR" altLang="zh-CN" dirty="0" smtClean="0"/>
              <a:t>lasılığı </a:t>
            </a:r>
            <a:r>
              <a:rPr lang="tr-TR" altLang="zh-CN" dirty="0"/>
              <a:t>kaçtır?</a:t>
            </a: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467" y="1304847"/>
            <a:ext cx="2798702" cy="1548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7305" y="1916832"/>
            <a:ext cx="2458591" cy="1112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1968" y="1913853"/>
            <a:ext cx="3508870" cy="1118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3" y="833552"/>
            <a:ext cx="3467100" cy="87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6499873" y="833553"/>
            <a:ext cx="892460" cy="8763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4958239" y="6517854"/>
            <a:ext cx="41857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omeraskerden@hotmail.com.tr</a:t>
            </a:r>
          </a:p>
        </p:txBody>
      </p:sp>
      <p:graphicFrame>
        <p:nvGraphicFramePr>
          <p:cNvPr id="3" name="Nesne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4333544"/>
              </p:ext>
            </p:extLst>
          </p:nvPr>
        </p:nvGraphicFramePr>
        <p:xfrm>
          <a:off x="987513" y="3356992"/>
          <a:ext cx="7156450" cy="2808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53" name="Denklem" r:id="rId7" imgW="3263760" imgH="1447560" progId="Equation.3">
                  <p:embed/>
                </p:oleObj>
              </mc:Choice>
              <mc:Fallback>
                <p:oleObj name="Denklem" r:id="rId7" imgW="3263760" imgH="1447560" progId="Equation.3">
                  <p:embed/>
                  <p:pic>
                    <p:nvPicPr>
                      <p:cNvPr id="0" name="Nesn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87513" y="3356992"/>
                        <a:ext cx="7156450" cy="28082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60D27-1CE8-45AB-AF3E-61D3A796A260}" type="slidenum">
              <a:rPr lang="tr-TR" smtClean="0"/>
              <a:t>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63109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8"/>
          <p:cNvSpPr txBox="1">
            <a:spLocks noChangeArrowheads="1"/>
          </p:cNvSpPr>
          <p:nvPr/>
        </p:nvSpPr>
        <p:spPr bwMode="auto">
          <a:xfrm>
            <a:off x="179388" y="188913"/>
            <a:ext cx="8785225" cy="644525"/>
          </a:xfrm>
          <a:prstGeom prst="rect">
            <a:avLst/>
          </a:prstGeom>
          <a:noFill/>
          <a:ln w="3175">
            <a:solidFill>
              <a:srgbClr val="FFFF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zh-CN" dirty="0" smtClean="0">
                <a:solidFill>
                  <a:srgbClr val="FF0000"/>
                </a:solidFill>
              </a:rPr>
              <a:t>ÖRNEK-3) </a:t>
            </a:r>
            <a:r>
              <a:rPr lang="tr-TR" altLang="zh-CN" dirty="0">
                <a:solidFill>
                  <a:srgbClr val="FF0000"/>
                </a:solidFill>
              </a:rPr>
              <a:t>:</a:t>
            </a:r>
            <a:r>
              <a:rPr lang="tr-TR" altLang="zh-CN" dirty="0"/>
              <a:t> 5 tane madeni para birlikte atılıyor. Bu paralardan en az birinin yazı gelme olasılığı kaçtır? </a:t>
            </a:r>
          </a:p>
        </p:txBody>
      </p:sp>
      <p:pic>
        <p:nvPicPr>
          <p:cNvPr id="3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938" y="765175"/>
            <a:ext cx="2736850" cy="71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4071" y="1765715"/>
            <a:ext cx="4216361" cy="13663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3563937" y="623255"/>
            <a:ext cx="818331" cy="1001389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179387" y="3356992"/>
            <a:ext cx="8785225" cy="644525"/>
          </a:xfrm>
          <a:prstGeom prst="rect">
            <a:avLst/>
          </a:prstGeom>
          <a:noFill/>
          <a:ln w="3175">
            <a:solidFill>
              <a:srgbClr val="FFFF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zh-CN" dirty="0" smtClean="0">
                <a:solidFill>
                  <a:srgbClr val="FF0000"/>
                </a:solidFill>
              </a:rPr>
              <a:t>ÖRNEK-4) </a:t>
            </a:r>
            <a:r>
              <a:rPr lang="tr-TR" altLang="zh-CN" dirty="0">
                <a:solidFill>
                  <a:srgbClr val="FF0000"/>
                </a:solidFill>
              </a:rPr>
              <a:t>:</a:t>
            </a:r>
            <a:r>
              <a:rPr lang="tr-TR" altLang="zh-CN" dirty="0"/>
              <a:t> 5 tane madeni para birlikte atılıyor. Bu paralardan en az birinin </a:t>
            </a:r>
            <a:r>
              <a:rPr lang="tr-TR" altLang="zh-CN" dirty="0" smtClean="0"/>
              <a:t>tura </a:t>
            </a:r>
            <a:r>
              <a:rPr lang="tr-TR" altLang="zh-CN" dirty="0"/>
              <a:t>gelme olasılığı kaçtır? </a:t>
            </a:r>
          </a:p>
        </p:txBody>
      </p:sp>
      <p:pic>
        <p:nvPicPr>
          <p:cNvPr id="8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937" y="3974212"/>
            <a:ext cx="2736850" cy="71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765714"/>
            <a:ext cx="3920690" cy="13032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4869160"/>
            <a:ext cx="4281163" cy="12735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3102" y="4869160"/>
            <a:ext cx="4267370" cy="13556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3563936" y="3730526"/>
            <a:ext cx="818331" cy="1001389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13" name="Dikdörtgen 12"/>
          <p:cNvSpPr/>
          <p:nvPr/>
        </p:nvSpPr>
        <p:spPr>
          <a:xfrm>
            <a:off x="4958239" y="6517854"/>
            <a:ext cx="41857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omeraskerden@hotmail.com.tr</a:t>
            </a: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60D27-1CE8-45AB-AF3E-61D3A796A260}" type="slidenum">
              <a:rPr lang="tr-TR" smtClean="0"/>
              <a:t>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72383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0"/>
          <p:cNvSpPr txBox="1">
            <a:spLocks noChangeArrowheads="1"/>
          </p:cNvSpPr>
          <p:nvPr/>
        </p:nvSpPr>
        <p:spPr bwMode="auto">
          <a:xfrm>
            <a:off x="179512" y="188640"/>
            <a:ext cx="8713787" cy="644525"/>
          </a:xfrm>
          <a:prstGeom prst="rect">
            <a:avLst/>
          </a:prstGeom>
          <a:noFill/>
          <a:ln w="3175">
            <a:solidFill>
              <a:srgbClr val="FFFF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zh-CN" dirty="0" smtClean="0">
                <a:solidFill>
                  <a:srgbClr val="FF0000"/>
                </a:solidFill>
              </a:rPr>
              <a:t>ÖRNEK-4) </a:t>
            </a:r>
            <a:r>
              <a:rPr lang="tr-TR" altLang="zh-CN" dirty="0">
                <a:solidFill>
                  <a:srgbClr val="FF0000"/>
                </a:solidFill>
              </a:rPr>
              <a:t>:</a:t>
            </a:r>
            <a:r>
              <a:rPr lang="tr-TR" altLang="zh-CN" dirty="0"/>
              <a:t> Birlikte atılan hilesiz 3 madeni paradan en az birinin tura gelme olasılığı kaçtır? </a:t>
            </a:r>
          </a:p>
        </p:txBody>
      </p:sp>
      <p:pic>
        <p:nvPicPr>
          <p:cNvPr id="3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8161" y="620688"/>
            <a:ext cx="2829963" cy="79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628800"/>
            <a:ext cx="5164816" cy="1664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404" y="4517650"/>
            <a:ext cx="4352001" cy="136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8738" y="4653136"/>
            <a:ext cx="3393761" cy="136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3348161" y="516037"/>
            <a:ext cx="818331" cy="1001389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6116" y="3429000"/>
            <a:ext cx="2016224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4958239" y="6517854"/>
            <a:ext cx="41857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omeraskerden@hotmail.com.tr</a:t>
            </a:r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60D27-1CE8-45AB-AF3E-61D3A796A260}" type="slidenum">
              <a:rPr lang="tr-TR" smtClean="0"/>
              <a:t>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08366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1001</TotalTime>
  <Words>1143</Words>
  <Application>Microsoft Office PowerPoint</Application>
  <PresentationFormat>Ekran Gösterisi (4:3)</PresentationFormat>
  <Paragraphs>176</Paragraphs>
  <Slides>49</Slides>
  <Notes>0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Katıştırılmış OLE Hizmet Programları</vt:lpstr>
      </vt:variant>
      <vt:variant>
        <vt:i4>2</vt:i4>
      </vt:variant>
      <vt:variant>
        <vt:lpstr>Slayt Başlıkları</vt:lpstr>
      </vt:variant>
      <vt:variant>
        <vt:i4>49</vt:i4>
      </vt:variant>
    </vt:vector>
  </HeadingPairs>
  <TitlesOfParts>
    <vt:vector size="52" baseType="lpstr">
      <vt:lpstr>Ofis Teması</vt:lpstr>
      <vt:lpstr>Denklem</vt:lpstr>
      <vt:lpstr>Microsoft Equation 3.0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Company>AMAR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SULTAN</dc:creator>
  <cp:lastModifiedBy>SULTAN</cp:lastModifiedBy>
  <cp:revision>141</cp:revision>
  <dcterms:created xsi:type="dcterms:W3CDTF">2012-05-03T17:46:03Z</dcterms:created>
  <dcterms:modified xsi:type="dcterms:W3CDTF">2012-05-06T15:37:36Z</dcterms:modified>
</cp:coreProperties>
</file>